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Agrandir Tight Medium" pitchFamily="2" charset="77"/>
      <p:regular r:id="rId25"/>
    </p:embeddedFont>
    <p:embeddedFont>
      <p:font typeface="Nunito Sans Bold" pitchFamily="2" charset="77"/>
      <p:regular r:id="rId26"/>
      <p:bold r:id="rId27"/>
    </p:embeddedFont>
    <p:embeddedFont>
      <p:font typeface="Poppins" pitchFamily="2" charset="77"/>
      <p:regular r:id="rId28"/>
      <p:bold r:id="rId29"/>
      <p:italic r:id="rId30"/>
      <p:boldItalic r:id="rId31"/>
    </p:embeddedFont>
    <p:embeddedFont>
      <p:font typeface="Poppins Bold" pitchFamily="2" charset="77"/>
      <p:regular r:id="rId32"/>
      <p:bold r:id="rId33"/>
    </p:embeddedFont>
    <p:embeddedFont>
      <p:font typeface="Poppins Italics" pitchFamily="2" charset="77"/>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80" d="100"/>
          <a:sy n="80" d="100"/>
        </p:scale>
        <p:origin x="82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23.04.2024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Sources:</a:t>
            </a:r>
          </a:p>
          <a:p>
            <a:r>
              <a:rPr lang="en-US"/>
              <a:t>For Children With a Disability, a Higher Risk of Trauma (Steven Ross Johnson, 2022)</a:t>
            </a:r>
          </a:p>
          <a:p>
            <a:endParaRPr lang="en-US"/>
          </a:p>
          <a:p>
            <a:r>
              <a:rPr lang="en-US"/>
              <a:t>Disabled people’s experiences accessing healthcare services during the COVID-19 pandemic: a scoping review (Karen McBride-Henry, 2023)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integrative creatures, humans synchronize with those around them. DeWaal (2009) argues that synchronicity builds upon the ability to map one’s own body onto that of another, making others’ movements their own and leading to shared, matched activities. This is why we find ourselves yawning when someone else yawns, laughing when someone else laughs, and crying when someone else cries. In essence, this is empathetic behavior. This is why, for example, when watching someone else take part in a risky activity, humans experience an adrenaline rush and the accompanying thrill without actually taking the risk themselves (DeWaal, 2009). (Dr. Benjamin Kearney, pg. 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hyperlink" Target="https://www.ncbi.nlm.nih.gov/pmc/articles/PMC1007806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3.jpe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8.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42.svg"/><Relationship Id="rId4" Type="http://schemas.openxmlformats.org/officeDocument/2006/relationships/image" Target="../media/image9.sv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6.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svg"/><Relationship Id="rId9"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22" y="0"/>
            <a:ext cx="18261278" cy="3610517"/>
            <a:chOff x="0" y="0"/>
            <a:chExt cx="6661764" cy="1317126"/>
          </a:xfrm>
        </p:grpSpPr>
        <p:sp>
          <p:nvSpPr>
            <p:cNvPr id="3" name="Freeform 3"/>
            <p:cNvSpPr/>
            <p:nvPr/>
          </p:nvSpPr>
          <p:spPr>
            <a:xfrm>
              <a:off x="0" y="0"/>
              <a:ext cx="6661764" cy="1317126"/>
            </a:xfrm>
            <a:custGeom>
              <a:avLst/>
              <a:gdLst/>
              <a:ahLst/>
              <a:cxnLst/>
              <a:rect l="l" t="t" r="r" b="b"/>
              <a:pathLst>
                <a:path w="6661764" h="1317126">
                  <a:moveTo>
                    <a:pt x="0" y="0"/>
                  </a:moveTo>
                  <a:lnTo>
                    <a:pt x="6661764" y="0"/>
                  </a:lnTo>
                  <a:lnTo>
                    <a:pt x="6661764" y="1317126"/>
                  </a:lnTo>
                  <a:lnTo>
                    <a:pt x="0" y="1317126"/>
                  </a:lnTo>
                  <a:close/>
                </a:path>
              </a:pathLst>
            </a:custGeom>
            <a:solidFill>
              <a:srgbClr val="174289"/>
            </a:solidFill>
          </p:spPr>
        </p:sp>
      </p:grpSp>
      <p:sp>
        <p:nvSpPr>
          <p:cNvPr id="4" name="Freeform 4"/>
          <p:cNvSpPr/>
          <p:nvPr/>
        </p:nvSpPr>
        <p:spPr>
          <a:xfrm>
            <a:off x="0" y="0"/>
            <a:ext cx="18288000" cy="3610517"/>
          </a:xfrm>
          <a:custGeom>
            <a:avLst/>
            <a:gdLst/>
            <a:ahLst/>
            <a:cxnLst/>
            <a:rect l="l" t="t" r="r" b="b"/>
            <a:pathLst>
              <a:path w="18288000" h="3610517">
                <a:moveTo>
                  <a:pt x="0" y="0"/>
                </a:moveTo>
                <a:lnTo>
                  <a:pt x="18288000" y="0"/>
                </a:lnTo>
                <a:lnTo>
                  <a:pt x="18288000" y="3610517"/>
                </a:lnTo>
                <a:lnTo>
                  <a:pt x="0" y="3610517"/>
                </a:lnTo>
                <a:lnTo>
                  <a:pt x="0" y="0"/>
                </a:lnTo>
                <a:close/>
              </a:path>
            </a:pathLst>
          </a:custGeom>
          <a:blipFill>
            <a:blip r:embed="rId3">
              <a:alphaModFix amt="9999"/>
            </a:blip>
            <a:stretch>
              <a:fillRect t="-196077" b="-42024"/>
            </a:stretch>
          </a:blipFill>
        </p:spPr>
      </p:sp>
      <p:sp>
        <p:nvSpPr>
          <p:cNvPr id="5" name="Freeform 5"/>
          <p:cNvSpPr/>
          <p:nvPr/>
        </p:nvSpPr>
        <p:spPr>
          <a:xfrm>
            <a:off x="1028700" y="2689323"/>
            <a:ext cx="5167954" cy="3759686"/>
          </a:xfrm>
          <a:custGeom>
            <a:avLst/>
            <a:gdLst/>
            <a:ahLst/>
            <a:cxnLst/>
            <a:rect l="l" t="t" r="r" b="b"/>
            <a:pathLst>
              <a:path w="5167954" h="3759686">
                <a:moveTo>
                  <a:pt x="0" y="0"/>
                </a:moveTo>
                <a:lnTo>
                  <a:pt x="5167954" y="0"/>
                </a:lnTo>
                <a:lnTo>
                  <a:pt x="5167954" y="3759686"/>
                </a:lnTo>
                <a:lnTo>
                  <a:pt x="0" y="3759686"/>
                </a:lnTo>
                <a:lnTo>
                  <a:pt x="0" y="0"/>
                </a:lnTo>
                <a:close/>
              </a:path>
            </a:pathLst>
          </a:custGeom>
          <a:blipFill>
            <a:blip r:embed="rId4"/>
            <a:stretch>
              <a:fillRect/>
            </a:stretch>
          </a:blipFill>
        </p:spPr>
      </p:sp>
      <p:grpSp>
        <p:nvGrpSpPr>
          <p:cNvPr id="6" name="Group 6"/>
          <p:cNvGrpSpPr/>
          <p:nvPr/>
        </p:nvGrpSpPr>
        <p:grpSpPr>
          <a:xfrm>
            <a:off x="4145766" y="5687225"/>
            <a:ext cx="13113534" cy="626880"/>
            <a:chOff x="0" y="0"/>
            <a:chExt cx="8104623" cy="387434"/>
          </a:xfrm>
        </p:grpSpPr>
        <p:sp>
          <p:nvSpPr>
            <p:cNvPr id="7" name="Freeform 7"/>
            <p:cNvSpPr/>
            <p:nvPr/>
          </p:nvSpPr>
          <p:spPr>
            <a:xfrm>
              <a:off x="0" y="0"/>
              <a:ext cx="8104622" cy="387434"/>
            </a:xfrm>
            <a:custGeom>
              <a:avLst/>
              <a:gdLst/>
              <a:ahLst/>
              <a:cxnLst/>
              <a:rect l="l" t="t" r="r" b="b"/>
              <a:pathLst>
                <a:path w="8104622" h="387434">
                  <a:moveTo>
                    <a:pt x="0" y="0"/>
                  </a:moveTo>
                  <a:lnTo>
                    <a:pt x="8104622" y="0"/>
                  </a:lnTo>
                  <a:lnTo>
                    <a:pt x="8104622" y="387434"/>
                  </a:lnTo>
                  <a:lnTo>
                    <a:pt x="0" y="387434"/>
                  </a:lnTo>
                  <a:close/>
                </a:path>
              </a:pathLst>
            </a:custGeom>
            <a:solidFill>
              <a:srgbClr val="FEBF0E"/>
            </a:solidFill>
          </p:spPr>
        </p:sp>
      </p:grpSp>
      <p:grpSp>
        <p:nvGrpSpPr>
          <p:cNvPr id="8" name="Group 8"/>
          <p:cNvGrpSpPr/>
          <p:nvPr/>
        </p:nvGrpSpPr>
        <p:grpSpPr>
          <a:xfrm>
            <a:off x="3659078" y="4897749"/>
            <a:ext cx="13600222" cy="613824"/>
            <a:chOff x="0" y="0"/>
            <a:chExt cx="8584187" cy="387434"/>
          </a:xfrm>
        </p:grpSpPr>
        <p:sp>
          <p:nvSpPr>
            <p:cNvPr id="9" name="Freeform 9"/>
            <p:cNvSpPr/>
            <p:nvPr/>
          </p:nvSpPr>
          <p:spPr>
            <a:xfrm>
              <a:off x="0" y="0"/>
              <a:ext cx="8584187" cy="387434"/>
            </a:xfrm>
            <a:custGeom>
              <a:avLst/>
              <a:gdLst/>
              <a:ahLst/>
              <a:cxnLst/>
              <a:rect l="l" t="t" r="r" b="b"/>
              <a:pathLst>
                <a:path w="8584187" h="387434">
                  <a:moveTo>
                    <a:pt x="0" y="0"/>
                  </a:moveTo>
                  <a:lnTo>
                    <a:pt x="8584187" y="0"/>
                  </a:lnTo>
                  <a:lnTo>
                    <a:pt x="8584187" y="387434"/>
                  </a:lnTo>
                  <a:lnTo>
                    <a:pt x="0" y="387434"/>
                  </a:lnTo>
                  <a:close/>
                </a:path>
              </a:pathLst>
            </a:custGeom>
            <a:solidFill>
              <a:srgbClr val="FEBF0E"/>
            </a:solidFill>
          </p:spPr>
        </p:sp>
      </p:grpSp>
      <p:sp>
        <p:nvSpPr>
          <p:cNvPr id="10" name="Freeform 10"/>
          <p:cNvSpPr/>
          <p:nvPr/>
        </p:nvSpPr>
        <p:spPr>
          <a:xfrm>
            <a:off x="3858214" y="5687225"/>
            <a:ext cx="626880" cy="626880"/>
          </a:xfrm>
          <a:custGeom>
            <a:avLst/>
            <a:gdLst/>
            <a:ahLst/>
            <a:cxnLst/>
            <a:rect l="l" t="t" r="r" b="b"/>
            <a:pathLst>
              <a:path w="626880" h="626880">
                <a:moveTo>
                  <a:pt x="0" y="0"/>
                </a:moveTo>
                <a:lnTo>
                  <a:pt x="626880" y="0"/>
                </a:lnTo>
                <a:lnTo>
                  <a:pt x="626880" y="626880"/>
                </a:lnTo>
                <a:lnTo>
                  <a:pt x="0" y="626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3352165" y="4897749"/>
            <a:ext cx="613824" cy="613824"/>
          </a:xfrm>
          <a:custGeom>
            <a:avLst/>
            <a:gdLst/>
            <a:ahLst/>
            <a:cxnLst/>
            <a:rect l="l" t="t" r="r" b="b"/>
            <a:pathLst>
              <a:path w="613824" h="613824">
                <a:moveTo>
                  <a:pt x="0" y="0"/>
                </a:moveTo>
                <a:lnTo>
                  <a:pt x="613825" y="0"/>
                </a:lnTo>
                <a:lnTo>
                  <a:pt x="613825" y="613824"/>
                </a:lnTo>
                <a:lnTo>
                  <a:pt x="0" y="6138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2" name="Group 12"/>
          <p:cNvGrpSpPr/>
          <p:nvPr/>
        </p:nvGrpSpPr>
        <p:grpSpPr>
          <a:xfrm>
            <a:off x="1028700" y="6894472"/>
            <a:ext cx="4945373" cy="2686427"/>
            <a:chOff x="0" y="0"/>
            <a:chExt cx="1302485" cy="707536"/>
          </a:xfrm>
        </p:grpSpPr>
        <p:sp>
          <p:nvSpPr>
            <p:cNvPr id="13" name="Freeform 13"/>
            <p:cNvSpPr/>
            <p:nvPr/>
          </p:nvSpPr>
          <p:spPr>
            <a:xfrm>
              <a:off x="0" y="0"/>
              <a:ext cx="1302485" cy="707536"/>
            </a:xfrm>
            <a:custGeom>
              <a:avLst/>
              <a:gdLst/>
              <a:ahLst/>
              <a:cxnLst/>
              <a:rect l="l" t="t" r="r" b="b"/>
              <a:pathLst>
                <a:path w="1302485" h="707536">
                  <a:moveTo>
                    <a:pt x="0" y="0"/>
                  </a:moveTo>
                  <a:lnTo>
                    <a:pt x="1302485" y="0"/>
                  </a:lnTo>
                  <a:lnTo>
                    <a:pt x="1302485" y="707536"/>
                  </a:lnTo>
                  <a:lnTo>
                    <a:pt x="0" y="707536"/>
                  </a:lnTo>
                  <a:close/>
                </a:path>
              </a:pathLst>
            </a:custGeom>
            <a:solidFill>
              <a:srgbClr val="FEBF0E"/>
            </a:solidFill>
          </p:spPr>
        </p:sp>
        <p:sp>
          <p:nvSpPr>
            <p:cNvPr id="14" name="TextBox 14"/>
            <p:cNvSpPr txBox="1"/>
            <p:nvPr/>
          </p:nvSpPr>
          <p:spPr>
            <a:xfrm>
              <a:off x="0" y="0"/>
              <a:ext cx="1302485" cy="707536"/>
            </a:xfrm>
            <a:prstGeom prst="rect">
              <a:avLst/>
            </a:prstGeom>
          </p:spPr>
          <p:txBody>
            <a:bodyPr lIns="190500" tIns="190500" rIns="190500" bIns="190500" rtlCol="0" anchor="ctr"/>
            <a:lstStyle/>
            <a:p>
              <a:pPr algn="ctr">
                <a:lnSpc>
                  <a:spcPts val="2784"/>
                </a:lnSpc>
              </a:pPr>
              <a:r>
                <a:rPr lang="en-US" sz="2531">
                  <a:solidFill>
                    <a:srgbClr val="000000"/>
                  </a:solidFill>
                  <a:latin typeface="Poppins Bold"/>
                </a:rPr>
                <a:t>Dysregulation</a:t>
              </a:r>
            </a:p>
            <a:p>
              <a:pPr algn="ctr">
                <a:lnSpc>
                  <a:spcPts val="2784"/>
                </a:lnSpc>
              </a:pPr>
              <a:endParaRPr lang="en-US" sz="2531">
                <a:solidFill>
                  <a:srgbClr val="000000"/>
                </a:solidFill>
                <a:latin typeface="Poppins Bold"/>
              </a:endParaRPr>
            </a:p>
            <a:p>
              <a:pPr>
                <a:lnSpc>
                  <a:spcPts val="2200"/>
                </a:lnSpc>
              </a:pPr>
              <a:r>
                <a:rPr lang="en-US" sz="2000">
                  <a:solidFill>
                    <a:srgbClr val="000000"/>
                  </a:solidFill>
                  <a:latin typeface="Poppins"/>
                </a:rPr>
                <a:t>When disabled people access supportive services, </a:t>
              </a:r>
              <a:r>
                <a:rPr lang="en-US" sz="2000">
                  <a:solidFill>
                    <a:srgbClr val="000000"/>
                  </a:solidFill>
                  <a:latin typeface="Poppins Bold"/>
                </a:rPr>
                <a:t>they likely encounter</a:t>
              </a:r>
              <a:r>
                <a:rPr lang="en-US" sz="2000">
                  <a:solidFill>
                    <a:srgbClr val="000000"/>
                  </a:solidFill>
                  <a:latin typeface="Poppins"/>
                </a:rPr>
                <a:t> </a:t>
              </a:r>
              <a:r>
                <a:rPr lang="en-US" sz="2000">
                  <a:solidFill>
                    <a:srgbClr val="000000"/>
                  </a:solidFill>
                  <a:latin typeface="Poppins Bold"/>
                </a:rPr>
                <a:t>attitudes and actions that negatively impact</a:t>
              </a:r>
              <a:r>
                <a:rPr lang="en-US" sz="2000">
                  <a:solidFill>
                    <a:srgbClr val="000000"/>
                  </a:solidFill>
                  <a:latin typeface="Poppins"/>
                </a:rPr>
                <a:t> the quality of services (</a:t>
              </a:r>
              <a:r>
                <a:rPr lang="en-US" sz="2000" u="sng">
                  <a:solidFill>
                    <a:srgbClr val="000000"/>
                  </a:solidFill>
                  <a:latin typeface="Poppins"/>
                  <a:hlinkClick r:id="rId9" tooltip="https://www.ncbi.nlm.nih.gov/pmc/articles/PMC10078067/"/>
                </a:rPr>
                <a:t>K. McBride-Henry, 2023)</a:t>
              </a:r>
              <a:r>
                <a:rPr lang="en-US" sz="2000">
                  <a:solidFill>
                    <a:srgbClr val="000000"/>
                  </a:solidFill>
                  <a:latin typeface="Poppins"/>
                </a:rPr>
                <a:t>.</a:t>
              </a:r>
            </a:p>
          </p:txBody>
        </p:sp>
      </p:grpSp>
      <p:sp>
        <p:nvSpPr>
          <p:cNvPr id="15" name="TextBox 15"/>
          <p:cNvSpPr txBox="1"/>
          <p:nvPr/>
        </p:nvSpPr>
        <p:spPr>
          <a:xfrm>
            <a:off x="1028700" y="1028700"/>
            <a:ext cx="4945373" cy="789817"/>
          </a:xfrm>
          <a:prstGeom prst="rect">
            <a:avLst/>
          </a:prstGeom>
        </p:spPr>
        <p:txBody>
          <a:bodyPr lIns="0" tIns="0" rIns="0" bIns="0" rtlCol="0" anchor="t">
            <a:spAutoFit/>
          </a:bodyPr>
          <a:lstStyle/>
          <a:p>
            <a:pPr>
              <a:lnSpc>
                <a:spcPts val="5760"/>
              </a:lnSpc>
            </a:pPr>
            <a:r>
              <a:rPr lang="en-US" sz="5237">
                <a:solidFill>
                  <a:srgbClr val="FFFFFF"/>
                </a:solidFill>
                <a:latin typeface="Poppins"/>
              </a:rPr>
              <a:t>Concept:</a:t>
            </a:r>
          </a:p>
        </p:txBody>
      </p:sp>
      <p:sp>
        <p:nvSpPr>
          <p:cNvPr id="16" name="TextBox 16"/>
          <p:cNvSpPr txBox="1"/>
          <p:nvPr/>
        </p:nvSpPr>
        <p:spPr>
          <a:xfrm>
            <a:off x="1028700" y="1752005"/>
            <a:ext cx="16230600" cy="790412"/>
          </a:xfrm>
          <a:prstGeom prst="rect">
            <a:avLst/>
          </a:prstGeom>
        </p:spPr>
        <p:txBody>
          <a:bodyPr lIns="0" tIns="0" rIns="0" bIns="0" rtlCol="0" anchor="t">
            <a:spAutoFit/>
          </a:bodyPr>
          <a:lstStyle/>
          <a:p>
            <a:pPr>
              <a:lnSpc>
                <a:spcPts val="5760"/>
              </a:lnSpc>
            </a:pPr>
            <a:r>
              <a:rPr lang="en-US" sz="5237">
                <a:solidFill>
                  <a:srgbClr val="FEBF0E"/>
                </a:solidFill>
                <a:latin typeface="Poppins Bold"/>
              </a:rPr>
              <a:t>DYSREGULATION, ADVERSITY &amp; TRAUMA</a:t>
            </a:r>
          </a:p>
        </p:txBody>
      </p:sp>
      <p:sp>
        <p:nvSpPr>
          <p:cNvPr id="17" name="TextBox 17"/>
          <p:cNvSpPr txBox="1"/>
          <p:nvPr/>
        </p:nvSpPr>
        <p:spPr>
          <a:xfrm>
            <a:off x="13177071" y="5027927"/>
            <a:ext cx="3552400" cy="349137"/>
          </a:xfrm>
          <a:prstGeom prst="rect">
            <a:avLst/>
          </a:prstGeom>
        </p:spPr>
        <p:txBody>
          <a:bodyPr lIns="0" tIns="0" rIns="0" bIns="0" rtlCol="0" anchor="t">
            <a:spAutoFit/>
          </a:bodyPr>
          <a:lstStyle/>
          <a:p>
            <a:pPr algn="r">
              <a:lnSpc>
                <a:spcPts val="2806"/>
              </a:lnSpc>
            </a:pPr>
            <a:r>
              <a:rPr lang="en-US" sz="2004">
                <a:solidFill>
                  <a:srgbClr val="17165D"/>
                </a:solidFill>
                <a:latin typeface="Poppins Bold"/>
              </a:rPr>
              <a:t>I DON’T BELONG!</a:t>
            </a:r>
          </a:p>
        </p:txBody>
      </p:sp>
      <p:sp>
        <p:nvSpPr>
          <p:cNvPr id="18" name="TextBox 18"/>
          <p:cNvSpPr txBox="1"/>
          <p:nvPr/>
        </p:nvSpPr>
        <p:spPr>
          <a:xfrm>
            <a:off x="4191245" y="5859349"/>
            <a:ext cx="12538225" cy="292157"/>
          </a:xfrm>
          <a:prstGeom prst="rect">
            <a:avLst/>
          </a:prstGeom>
        </p:spPr>
        <p:txBody>
          <a:bodyPr lIns="0" tIns="0" rIns="0" bIns="0" rtlCol="0" anchor="t">
            <a:spAutoFit/>
          </a:bodyPr>
          <a:lstStyle/>
          <a:p>
            <a:pPr algn="r">
              <a:lnSpc>
                <a:spcPts val="2204"/>
              </a:lnSpc>
            </a:pPr>
            <a:r>
              <a:rPr lang="en-US" sz="2004">
                <a:solidFill>
                  <a:srgbClr val="17165D"/>
                </a:solidFill>
                <a:latin typeface="Poppins Bold"/>
              </a:rPr>
              <a:t>THIS IS NOT FAMILIAR! I DON’T CONTROL MY SPACE! MY SENSES ARE NOT AT EQUILIBRIUM!</a:t>
            </a:r>
          </a:p>
        </p:txBody>
      </p:sp>
      <p:grpSp>
        <p:nvGrpSpPr>
          <p:cNvPr id="19" name="Group 19"/>
          <p:cNvGrpSpPr/>
          <p:nvPr/>
        </p:nvGrpSpPr>
        <p:grpSpPr>
          <a:xfrm>
            <a:off x="6671313" y="6894472"/>
            <a:ext cx="4945373" cy="2686427"/>
            <a:chOff x="0" y="0"/>
            <a:chExt cx="1302485" cy="707536"/>
          </a:xfrm>
        </p:grpSpPr>
        <p:sp>
          <p:nvSpPr>
            <p:cNvPr id="20" name="Freeform 20"/>
            <p:cNvSpPr/>
            <p:nvPr/>
          </p:nvSpPr>
          <p:spPr>
            <a:xfrm>
              <a:off x="0" y="0"/>
              <a:ext cx="1302485" cy="707536"/>
            </a:xfrm>
            <a:custGeom>
              <a:avLst/>
              <a:gdLst/>
              <a:ahLst/>
              <a:cxnLst/>
              <a:rect l="l" t="t" r="r" b="b"/>
              <a:pathLst>
                <a:path w="1302485" h="707536">
                  <a:moveTo>
                    <a:pt x="0" y="0"/>
                  </a:moveTo>
                  <a:lnTo>
                    <a:pt x="1302485" y="0"/>
                  </a:lnTo>
                  <a:lnTo>
                    <a:pt x="1302485" y="707536"/>
                  </a:lnTo>
                  <a:lnTo>
                    <a:pt x="0" y="707536"/>
                  </a:lnTo>
                  <a:close/>
                </a:path>
              </a:pathLst>
            </a:custGeom>
            <a:solidFill>
              <a:srgbClr val="FEBF0E"/>
            </a:solidFill>
          </p:spPr>
        </p:sp>
        <p:sp>
          <p:nvSpPr>
            <p:cNvPr id="21" name="TextBox 21"/>
            <p:cNvSpPr txBox="1"/>
            <p:nvPr/>
          </p:nvSpPr>
          <p:spPr>
            <a:xfrm>
              <a:off x="0" y="0"/>
              <a:ext cx="1302485" cy="707536"/>
            </a:xfrm>
            <a:prstGeom prst="rect">
              <a:avLst/>
            </a:prstGeom>
          </p:spPr>
          <p:txBody>
            <a:bodyPr lIns="190500" tIns="190500" rIns="190500" bIns="190500" rtlCol="0" anchor="ctr"/>
            <a:lstStyle/>
            <a:p>
              <a:pPr algn="ctr">
                <a:lnSpc>
                  <a:spcPts val="2784"/>
                </a:lnSpc>
              </a:pPr>
              <a:r>
                <a:rPr lang="en-US" sz="2531">
                  <a:solidFill>
                    <a:srgbClr val="000000"/>
                  </a:solidFill>
                  <a:latin typeface="Poppins Bold"/>
                </a:rPr>
                <a:t>Adversity</a:t>
              </a:r>
            </a:p>
            <a:p>
              <a:pPr algn="ctr">
                <a:lnSpc>
                  <a:spcPts val="2784"/>
                </a:lnSpc>
              </a:pPr>
              <a:endParaRPr lang="en-US" sz="2531">
                <a:solidFill>
                  <a:srgbClr val="000000"/>
                </a:solidFill>
                <a:latin typeface="Poppins Bold"/>
              </a:endParaRPr>
            </a:p>
            <a:p>
              <a:pPr>
                <a:lnSpc>
                  <a:spcPts val="2200"/>
                </a:lnSpc>
              </a:pPr>
              <a:r>
                <a:rPr lang="en-US" sz="2000">
                  <a:solidFill>
                    <a:srgbClr val="000000"/>
                  </a:solidFill>
                  <a:latin typeface="Poppins Bold"/>
                </a:rPr>
                <a:t>18.6%</a:t>
              </a:r>
              <a:r>
                <a:rPr lang="en-US" sz="2000">
                  <a:solidFill>
                    <a:srgbClr val="000000"/>
                  </a:solidFill>
                  <a:latin typeface="Poppins"/>
                </a:rPr>
                <a:t> </a:t>
              </a:r>
              <a:r>
                <a:rPr lang="en-US" sz="2000">
                  <a:solidFill>
                    <a:srgbClr val="000000"/>
                  </a:solidFill>
                  <a:latin typeface="Poppins Bold"/>
                </a:rPr>
                <a:t>of children with a disability</a:t>
              </a:r>
              <a:r>
                <a:rPr lang="en-US" sz="2000">
                  <a:solidFill>
                    <a:srgbClr val="000000"/>
                  </a:solidFill>
                  <a:latin typeface="Poppins"/>
                </a:rPr>
                <a:t> had experienced two or more </a:t>
              </a:r>
              <a:r>
                <a:rPr lang="en-US" sz="2000">
                  <a:solidFill>
                    <a:srgbClr val="000000"/>
                  </a:solidFill>
                  <a:latin typeface="Poppins Bold"/>
                </a:rPr>
                <a:t>stressful events</a:t>
              </a:r>
              <a:r>
                <a:rPr lang="en-US" sz="2000">
                  <a:solidFill>
                    <a:srgbClr val="000000"/>
                  </a:solidFill>
                  <a:latin typeface="Poppins"/>
                </a:rPr>
                <a:t> compared with 6.5% of children without a disability (CDC, 2019).</a:t>
              </a:r>
            </a:p>
          </p:txBody>
        </p:sp>
      </p:grpSp>
      <p:grpSp>
        <p:nvGrpSpPr>
          <p:cNvPr id="22" name="Group 22"/>
          <p:cNvGrpSpPr/>
          <p:nvPr/>
        </p:nvGrpSpPr>
        <p:grpSpPr>
          <a:xfrm>
            <a:off x="12312012" y="6894472"/>
            <a:ext cx="4945373" cy="2638802"/>
            <a:chOff x="0" y="0"/>
            <a:chExt cx="1302485" cy="694993"/>
          </a:xfrm>
        </p:grpSpPr>
        <p:sp>
          <p:nvSpPr>
            <p:cNvPr id="23" name="Freeform 23"/>
            <p:cNvSpPr/>
            <p:nvPr/>
          </p:nvSpPr>
          <p:spPr>
            <a:xfrm>
              <a:off x="0" y="0"/>
              <a:ext cx="1302485" cy="694993"/>
            </a:xfrm>
            <a:custGeom>
              <a:avLst/>
              <a:gdLst/>
              <a:ahLst/>
              <a:cxnLst/>
              <a:rect l="l" t="t" r="r" b="b"/>
              <a:pathLst>
                <a:path w="1302485" h="694993">
                  <a:moveTo>
                    <a:pt x="0" y="0"/>
                  </a:moveTo>
                  <a:lnTo>
                    <a:pt x="1302485" y="0"/>
                  </a:lnTo>
                  <a:lnTo>
                    <a:pt x="1302485" y="694993"/>
                  </a:lnTo>
                  <a:lnTo>
                    <a:pt x="0" y="694993"/>
                  </a:lnTo>
                  <a:close/>
                </a:path>
              </a:pathLst>
            </a:custGeom>
            <a:solidFill>
              <a:srgbClr val="FEBF0E"/>
            </a:solidFill>
          </p:spPr>
        </p:sp>
        <p:sp>
          <p:nvSpPr>
            <p:cNvPr id="24" name="TextBox 24"/>
            <p:cNvSpPr txBox="1"/>
            <p:nvPr/>
          </p:nvSpPr>
          <p:spPr>
            <a:xfrm>
              <a:off x="0" y="0"/>
              <a:ext cx="1302485" cy="694993"/>
            </a:xfrm>
            <a:prstGeom prst="rect">
              <a:avLst/>
            </a:prstGeom>
          </p:spPr>
          <p:txBody>
            <a:bodyPr lIns="190500" tIns="190500" rIns="190500" bIns="190500" rtlCol="0" anchor="ctr"/>
            <a:lstStyle/>
            <a:p>
              <a:pPr algn="ctr">
                <a:lnSpc>
                  <a:spcPts val="2784"/>
                </a:lnSpc>
              </a:pPr>
              <a:r>
                <a:rPr lang="en-US" sz="2531">
                  <a:solidFill>
                    <a:srgbClr val="000000"/>
                  </a:solidFill>
                  <a:latin typeface="Poppins Bold"/>
                </a:rPr>
                <a:t>Trauma</a:t>
              </a:r>
            </a:p>
            <a:p>
              <a:pPr algn="ctr">
                <a:lnSpc>
                  <a:spcPts val="2784"/>
                </a:lnSpc>
              </a:pPr>
              <a:endParaRPr lang="en-US" sz="2531">
                <a:solidFill>
                  <a:srgbClr val="000000"/>
                </a:solidFill>
                <a:latin typeface="Poppins Bold"/>
              </a:endParaRPr>
            </a:p>
            <a:p>
              <a:pPr>
                <a:lnSpc>
                  <a:spcPts val="2200"/>
                </a:lnSpc>
              </a:pPr>
              <a:r>
                <a:rPr lang="en-US" sz="2000">
                  <a:solidFill>
                    <a:srgbClr val="000000"/>
                  </a:solidFill>
                  <a:latin typeface="Poppins"/>
                </a:rPr>
                <a:t>Children with disabilities are </a:t>
              </a:r>
              <a:r>
                <a:rPr lang="en-US" sz="2000">
                  <a:solidFill>
                    <a:srgbClr val="000000"/>
                  </a:solidFill>
                  <a:latin typeface="Poppins Bold"/>
                </a:rPr>
                <a:t>more than twice as likely </a:t>
              </a:r>
              <a:r>
                <a:rPr lang="en-US" sz="2000">
                  <a:solidFill>
                    <a:srgbClr val="000000"/>
                  </a:solidFill>
                  <a:latin typeface="Poppins"/>
                </a:rPr>
                <a:t>to experience  abuse and violence as children without disabilities (CDC, 2020).</a:t>
              </a:r>
            </a:p>
          </p:txBody>
        </p:sp>
      </p:grpSp>
      <p:sp>
        <p:nvSpPr>
          <p:cNvPr id="25" name="TextBox 25"/>
          <p:cNvSpPr txBox="1"/>
          <p:nvPr/>
        </p:nvSpPr>
        <p:spPr>
          <a:xfrm>
            <a:off x="6671313" y="2542417"/>
            <a:ext cx="10586072" cy="789817"/>
          </a:xfrm>
          <a:prstGeom prst="rect">
            <a:avLst/>
          </a:prstGeom>
        </p:spPr>
        <p:txBody>
          <a:bodyPr lIns="0" tIns="0" rIns="0" bIns="0" rtlCol="0" anchor="t">
            <a:spAutoFit/>
          </a:bodyPr>
          <a:lstStyle/>
          <a:p>
            <a:pPr>
              <a:lnSpc>
                <a:spcPts val="5760"/>
              </a:lnSpc>
            </a:pPr>
            <a:r>
              <a:rPr lang="en-US" sz="5237">
                <a:solidFill>
                  <a:srgbClr val="FFFFFF"/>
                </a:solidFill>
                <a:latin typeface="Poppins"/>
              </a:rPr>
              <a:t>for children with disabilities</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22" y="0"/>
            <a:ext cx="18261278" cy="3610517"/>
            <a:chOff x="0" y="0"/>
            <a:chExt cx="6661764" cy="1317126"/>
          </a:xfrm>
        </p:grpSpPr>
        <p:sp>
          <p:nvSpPr>
            <p:cNvPr id="3" name="Freeform 3"/>
            <p:cNvSpPr/>
            <p:nvPr/>
          </p:nvSpPr>
          <p:spPr>
            <a:xfrm>
              <a:off x="0" y="0"/>
              <a:ext cx="6661764" cy="1317126"/>
            </a:xfrm>
            <a:custGeom>
              <a:avLst/>
              <a:gdLst/>
              <a:ahLst/>
              <a:cxnLst/>
              <a:rect l="l" t="t" r="r" b="b"/>
              <a:pathLst>
                <a:path w="6661764" h="1317126">
                  <a:moveTo>
                    <a:pt x="0" y="0"/>
                  </a:moveTo>
                  <a:lnTo>
                    <a:pt x="6661764" y="0"/>
                  </a:lnTo>
                  <a:lnTo>
                    <a:pt x="6661764" y="1317126"/>
                  </a:lnTo>
                  <a:lnTo>
                    <a:pt x="0" y="1317126"/>
                  </a:lnTo>
                  <a:close/>
                </a:path>
              </a:pathLst>
            </a:custGeom>
            <a:solidFill>
              <a:srgbClr val="174289"/>
            </a:solidFill>
          </p:spPr>
        </p:sp>
      </p:grpSp>
      <p:sp>
        <p:nvSpPr>
          <p:cNvPr id="4" name="Freeform 4"/>
          <p:cNvSpPr/>
          <p:nvPr/>
        </p:nvSpPr>
        <p:spPr>
          <a:xfrm>
            <a:off x="0" y="0"/>
            <a:ext cx="18288000" cy="3610517"/>
          </a:xfrm>
          <a:custGeom>
            <a:avLst/>
            <a:gdLst/>
            <a:ahLst/>
            <a:cxnLst/>
            <a:rect l="l" t="t" r="r" b="b"/>
            <a:pathLst>
              <a:path w="18288000" h="3610517">
                <a:moveTo>
                  <a:pt x="0" y="0"/>
                </a:moveTo>
                <a:lnTo>
                  <a:pt x="18288000" y="0"/>
                </a:lnTo>
                <a:lnTo>
                  <a:pt x="18288000" y="3610517"/>
                </a:lnTo>
                <a:lnTo>
                  <a:pt x="0" y="3610517"/>
                </a:lnTo>
                <a:lnTo>
                  <a:pt x="0" y="0"/>
                </a:lnTo>
                <a:close/>
              </a:path>
            </a:pathLst>
          </a:custGeom>
          <a:blipFill>
            <a:blip r:embed="rId2">
              <a:alphaModFix amt="9999"/>
            </a:blip>
            <a:stretch>
              <a:fillRect t="-196077" b="-42024"/>
            </a:stretch>
          </a:blipFill>
        </p:spPr>
      </p:sp>
      <p:sp>
        <p:nvSpPr>
          <p:cNvPr id="5" name="Freeform 5"/>
          <p:cNvSpPr/>
          <p:nvPr/>
        </p:nvSpPr>
        <p:spPr>
          <a:xfrm>
            <a:off x="1028700" y="2689323"/>
            <a:ext cx="5167954" cy="3759686"/>
          </a:xfrm>
          <a:custGeom>
            <a:avLst/>
            <a:gdLst/>
            <a:ahLst/>
            <a:cxnLst/>
            <a:rect l="l" t="t" r="r" b="b"/>
            <a:pathLst>
              <a:path w="5167954" h="3759686">
                <a:moveTo>
                  <a:pt x="0" y="0"/>
                </a:moveTo>
                <a:lnTo>
                  <a:pt x="5167954" y="0"/>
                </a:lnTo>
                <a:lnTo>
                  <a:pt x="5167954" y="3759686"/>
                </a:lnTo>
                <a:lnTo>
                  <a:pt x="0" y="3759686"/>
                </a:lnTo>
                <a:lnTo>
                  <a:pt x="0" y="0"/>
                </a:lnTo>
                <a:close/>
              </a:path>
            </a:pathLst>
          </a:custGeom>
          <a:blipFill>
            <a:blip r:embed="rId3"/>
            <a:stretch>
              <a:fillRect/>
            </a:stretch>
          </a:blipFill>
        </p:spPr>
      </p:sp>
      <p:grpSp>
        <p:nvGrpSpPr>
          <p:cNvPr id="6" name="Group 6"/>
          <p:cNvGrpSpPr/>
          <p:nvPr/>
        </p:nvGrpSpPr>
        <p:grpSpPr>
          <a:xfrm>
            <a:off x="4145766" y="5687225"/>
            <a:ext cx="13113534" cy="626880"/>
            <a:chOff x="0" y="0"/>
            <a:chExt cx="8104623" cy="387434"/>
          </a:xfrm>
        </p:grpSpPr>
        <p:sp>
          <p:nvSpPr>
            <p:cNvPr id="7" name="Freeform 7"/>
            <p:cNvSpPr/>
            <p:nvPr/>
          </p:nvSpPr>
          <p:spPr>
            <a:xfrm>
              <a:off x="0" y="0"/>
              <a:ext cx="8104622" cy="387434"/>
            </a:xfrm>
            <a:custGeom>
              <a:avLst/>
              <a:gdLst/>
              <a:ahLst/>
              <a:cxnLst/>
              <a:rect l="l" t="t" r="r" b="b"/>
              <a:pathLst>
                <a:path w="8104622" h="387434">
                  <a:moveTo>
                    <a:pt x="0" y="0"/>
                  </a:moveTo>
                  <a:lnTo>
                    <a:pt x="8104622" y="0"/>
                  </a:lnTo>
                  <a:lnTo>
                    <a:pt x="8104622" y="387434"/>
                  </a:lnTo>
                  <a:lnTo>
                    <a:pt x="0" y="387434"/>
                  </a:lnTo>
                  <a:close/>
                </a:path>
              </a:pathLst>
            </a:custGeom>
            <a:solidFill>
              <a:srgbClr val="FEBF0E"/>
            </a:solidFill>
          </p:spPr>
        </p:sp>
      </p:grpSp>
      <p:grpSp>
        <p:nvGrpSpPr>
          <p:cNvPr id="8" name="Group 8"/>
          <p:cNvGrpSpPr/>
          <p:nvPr/>
        </p:nvGrpSpPr>
        <p:grpSpPr>
          <a:xfrm>
            <a:off x="3659078" y="4897749"/>
            <a:ext cx="13600222" cy="613824"/>
            <a:chOff x="0" y="0"/>
            <a:chExt cx="8584187" cy="387434"/>
          </a:xfrm>
        </p:grpSpPr>
        <p:sp>
          <p:nvSpPr>
            <p:cNvPr id="9" name="Freeform 9"/>
            <p:cNvSpPr/>
            <p:nvPr/>
          </p:nvSpPr>
          <p:spPr>
            <a:xfrm>
              <a:off x="0" y="0"/>
              <a:ext cx="8584187" cy="387434"/>
            </a:xfrm>
            <a:custGeom>
              <a:avLst/>
              <a:gdLst/>
              <a:ahLst/>
              <a:cxnLst/>
              <a:rect l="l" t="t" r="r" b="b"/>
              <a:pathLst>
                <a:path w="8584187" h="387434">
                  <a:moveTo>
                    <a:pt x="0" y="0"/>
                  </a:moveTo>
                  <a:lnTo>
                    <a:pt x="8584187" y="0"/>
                  </a:lnTo>
                  <a:lnTo>
                    <a:pt x="8584187" y="387434"/>
                  </a:lnTo>
                  <a:lnTo>
                    <a:pt x="0" y="387434"/>
                  </a:lnTo>
                  <a:close/>
                </a:path>
              </a:pathLst>
            </a:custGeom>
            <a:solidFill>
              <a:srgbClr val="FEBF0E"/>
            </a:solidFill>
          </p:spPr>
        </p:sp>
      </p:grpSp>
      <p:sp>
        <p:nvSpPr>
          <p:cNvPr id="10" name="Freeform 10"/>
          <p:cNvSpPr/>
          <p:nvPr/>
        </p:nvSpPr>
        <p:spPr>
          <a:xfrm>
            <a:off x="3858214" y="5687225"/>
            <a:ext cx="626880" cy="626880"/>
          </a:xfrm>
          <a:custGeom>
            <a:avLst/>
            <a:gdLst/>
            <a:ahLst/>
            <a:cxnLst/>
            <a:rect l="l" t="t" r="r" b="b"/>
            <a:pathLst>
              <a:path w="626880" h="626880">
                <a:moveTo>
                  <a:pt x="0" y="0"/>
                </a:moveTo>
                <a:lnTo>
                  <a:pt x="626880" y="0"/>
                </a:lnTo>
                <a:lnTo>
                  <a:pt x="626880" y="626880"/>
                </a:lnTo>
                <a:lnTo>
                  <a:pt x="0" y="6268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3352165" y="4897749"/>
            <a:ext cx="613824" cy="613824"/>
          </a:xfrm>
          <a:custGeom>
            <a:avLst/>
            <a:gdLst/>
            <a:ahLst/>
            <a:cxnLst/>
            <a:rect l="l" t="t" r="r" b="b"/>
            <a:pathLst>
              <a:path w="613824" h="613824">
                <a:moveTo>
                  <a:pt x="0" y="0"/>
                </a:moveTo>
                <a:lnTo>
                  <a:pt x="613825" y="0"/>
                </a:lnTo>
                <a:lnTo>
                  <a:pt x="613825" y="613824"/>
                </a:lnTo>
                <a:lnTo>
                  <a:pt x="0" y="6138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2" name="Group 12"/>
          <p:cNvGrpSpPr/>
          <p:nvPr/>
        </p:nvGrpSpPr>
        <p:grpSpPr>
          <a:xfrm>
            <a:off x="1028700" y="6894472"/>
            <a:ext cx="4945373" cy="915281"/>
            <a:chOff x="0" y="0"/>
            <a:chExt cx="1302485" cy="241062"/>
          </a:xfrm>
        </p:grpSpPr>
        <p:sp>
          <p:nvSpPr>
            <p:cNvPr id="13" name="Freeform 13"/>
            <p:cNvSpPr/>
            <p:nvPr/>
          </p:nvSpPr>
          <p:spPr>
            <a:xfrm>
              <a:off x="0" y="0"/>
              <a:ext cx="1302485" cy="241062"/>
            </a:xfrm>
            <a:custGeom>
              <a:avLst/>
              <a:gdLst/>
              <a:ahLst/>
              <a:cxnLst/>
              <a:rect l="l" t="t" r="r" b="b"/>
              <a:pathLst>
                <a:path w="1302485" h="241062">
                  <a:moveTo>
                    <a:pt x="0" y="0"/>
                  </a:moveTo>
                  <a:lnTo>
                    <a:pt x="1302485" y="0"/>
                  </a:lnTo>
                  <a:lnTo>
                    <a:pt x="1302485" y="241062"/>
                  </a:lnTo>
                  <a:lnTo>
                    <a:pt x="0" y="241062"/>
                  </a:lnTo>
                  <a:close/>
                </a:path>
              </a:pathLst>
            </a:custGeom>
            <a:solidFill>
              <a:srgbClr val="FEBF0E"/>
            </a:solidFill>
          </p:spPr>
        </p:sp>
        <p:sp>
          <p:nvSpPr>
            <p:cNvPr id="14" name="TextBox 14"/>
            <p:cNvSpPr txBox="1"/>
            <p:nvPr/>
          </p:nvSpPr>
          <p:spPr>
            <a:xfrm>
              <a:off x="0" y="0"/>
              <a:ext cx="1302485" cy="241062"/>
            </a:xfrm>
            <a:prstGeom prst="rect">
              <a:avLst/>
            </a:prstGeom>
          </p:spPr>
          <p:txBody>
            <a:bodyPr lIns="190500" tIns="190500" rIns="190500" bIns="190500" rtlCol="0" anchor="ctr"/>
            <a:lstStyle/>
            <a:p>
              <a:pPr algn="ctr">
                <a:lnSpc>
                  <a:spcPts val="2784"/>
                </a:lnSpc>
              </a:pPr>
              <a:r>
                <a:rPr lang="en-US" sz="2531">
                  <a:solidFill>
                    <a:srgbClr val="000000"/>
                  </a:solidFill>
                  <a:latin typeface="Poppins Bold"/>
                </a:rPr>
                <a:t>Dysregulation</a:t>
              </a:r>
            </a:p>
          </p:txBody>
        </p:sp>
      </p:grpSp>
      <p:sp>
        <p:nvSpPr>
          <p:cNvPr id="15" name="TextBox 15"/>
          <p:cNvSpPr txBox="1"/>
          <p:nvPr/>
        </p:nvSpPr>
        <p:spPr>
          <a:xfrm>
            <a:off x="1028700" y="1028700"/>
            <a:ext cx="4945373" cy="789817"/>
          </a:xfrm>
          <a:prstGeom prst="rect">
            <a:avLst/>
          </a:prstGeom>
        </p:spPr>
        <p:txBody>
          <a:bodyPr lIns="0" tIns="0" rIns="0" bIns="0" rtlCol="0" anchor="t">
            <a:spAutoFit/>
          </a:bodyPr>
          <a:lstStyle/>
          <a:p>
            <a:pPr>
              <a:lnSpc>
                <a:spcPts val="5760"/>
              </a:lnSpc>
            </a:pPr>
            <a:r>
              <a:rPr lang="en-US" sz="5237">
                <a:solidFill>
                  <a:srgbClr val="FFFFFF"/>
                </a:solidFill>
                <a:latin typeface="Poppins"/>
              </a:rPr>
              <a:t>Concept:</a:t>
            </a:r>
          </a:p>
        </p:txBody>
      </p:sp>
      <p:sp>
        <p:nvSpPr>
          <p:cNvPr id="16" name="TextBox 16"/>
          <p:cNvSpPr txBox="1"/>
          <p:nvPr/>
        </p:nvSpPr>
        <p:spPr>
          <a:xfrm>
            <a:off x="1028700" y="1752005"/>
            <a:ext cx="16230600" cy="790412"/>
          </a:xfrm>
          <a:prstGeom prst="rect">
            <a:avLst/>
          </a:prstGeom>
        </p:spPr>
        <p:txBody>
          <a:bodyPr lIns="0" tIns="0" rIns="0" bIns="0" rtlCol="0" anchor="t">
            <a:spAutoFit/>
          </a:bodyPr>
          <a:lstStyle/>
          <a:p>
            <a:pPr>
              <a:lnSpc>
                <a:spcPts val="5760"/>
              </a:lnSpc>
            </a:pPr>
            <a:r>
              <a:rPr lang="en-US" sz="5237">
                <a:solidFill>
                  <a:srgbClr val="FEBF0E"/>
                </a:solidFill>
                <a:latin typeface="Poppins Bold"/>
              </a:rPr>
              <a:t>DYSREGULATION, ADVERSITY &amp; TRAUMA:</a:t>
            </a:r>
          </a:p>
        </p:txBody>
      </p:sp>
      <p:sp>
        <p:nvSpPr>
          <p:cNvPr id="17" name="TextBox 17"/>
          <p:cNvSpPr txBox="1"/>
          <p:nvPr/>
        </p:nvSpPr>
        <p:spPr>
          <a:xfrm>
            <a:off x="13177071" y="5027927"/>
            <a:ext cx="3552400" cy="349137"/>
          </a:xfrm>
          <a:prstGeom prst="rect">
            <a:avLst/>
          </a:prstGeom>
        </p:spPr>
        <p:txBody>
          <a:bodyPr lIns="0" tIns="0" rIns="0" bIns="0" rtlCol="0" anchor="t">
            <a:spAutoFit/>
          </a:bodyPr>
          <a:lstStyle/>
          <a:p>
            <a:pPr algn="r">
              <a:lnSpc>
                <a:spcPts val="2806"/>
              </a:lnSpc>
            </a:pPr>
            <a:r>
              <a:rPr lang="en-US" sz="2004">
                <a:solidFill>
                  <a:srgbClr val="17165D"/>
                </a:solidFill>
                <a:latin typeface="Poppins Bold"/>
              </a:rPr>
              <a:t>I DON’T BELONG!</a:t>
            </a:r>
          </a:p>
        </p:txBody>
      </p:sp>
      <p:sp>
        <p:nvSpPr>
          <p:cNvPr id="18" name="TextBox 18"/>
          <p:cNvSpPr txBox="1"/>
          <p:nvPr/>
        </p:nvSpPr>
        <p:spPr>
          <a:xfrm>
            <a:off x="4191245" y="5859349"/>
            <a:ext cx="12538225" cy="292157"/>
          </a:xfrm>
          <a:prstGeom prst="rect">
            <a:avLst/>
          </a:prstGeom>
        </p:spPr>
        <p:txBody>
          <a:bodyPr lIns="0" tIns="0" rIns="0" bIns="0" rtlCol="0" anchor="t">
            <a:spAutoFit/>
          </a:bodyPr>
          <a:lstStyle/>
          <a:p>
            <a:pPr algn="r">
              <a:lnSpc>
                <a:spcPts val="2204"/>
              </a:lnSpc>
            </a:pPr>
            <a:r>
              <a:rPr lang="en-US" sz="2004">
                <a:solidFill>
                  <a:srgbClr val="17165D"/>
                </a:solidFill>
                <a:latin typeface="Poppins Bold"/>
              </a:rPr>
              <a:t>THIS IS NOT FAMILIAR! I DON’T CONTROL MY SPACE! MY SENSES ARE NOT AT EQUILIBRIUM!</a:t>
            </a:r>
          </a:p>
        </p:txBody>
      </p:sp>
      <p:grpSp>
        <p:nvGrpSpPr>
          <p:cNvPr id="19" name="Group 19"/>
          <p:cNvGrpSpPr/>
          <p:nvPr/>
        </p:nvGrpSpPr>
        <p:grpSpPr>
          <a:xfrm>
            <a:off x="6671313" y="6894472"/>
            <a:ext cx="4945373" cy="915281"/>
            <a:chOff x="0" y="0"/>
            <a:chExt cx="1302485" cy="241062"/>
          </a:xfrm>
        </p:grpSpPr>
        <p:sp>
          <p:nvSpPr>
            <p:cNvPr id="20" name="Freeform 20"/>
            <p:cNvSpPr/>
            <p:nvPr/>
          </p:nvSpPr>
          <p:spPr>
            <a:xfrm>
              <a:off x="0" y="0"/>
              <a:ext cx="1302485" cy="241062"/>
            </a:xfrm>
            <a:custGeom>
              <a:avLst/>
              <a:gdLst/>
              <a:ahLst/>
              <a:cxnLst/>
              <a:rect l="l" t="t" r="r" b="b"/>
              <a:pathLst>
                <a:path w="1302485" h="241062">
                  <a:moveTo>
                    <a:pt x="0" y="0"/>
                  </a:moveTo>
                  <a:lnTo>
                    <a:pt x="1302485" y="0"/>
                  </a:lnTo>
                  <a:lnTo>
                    <a:pt x="1302485" y="241062"/>
                  </a:lnTo>
                  <a:lnTo>
                    <a:pt x="0" y="241062"/>
                  </a:lnTo>
                  <a:close/>
                </a:path>
              </a:pathLst>
            </a:custGeom>
            <a:solidFill>
              <a:srgbClr val="FEBF0E"/>
            </a:solidFill>
          </p:spPr>
        </p:sp>
        <p:sp>
          <p:nvSpPr>
            <p:cNvPr id="21" name="TextBox 21"/>
            <p:cNvSpPr txBox="1"/>
            <p:nvPr/>
          </p:nvSpPr>
          <p:spPr>
            <a:xfrm>
              <a:off x="0" y="0"/>
              <a:ext cx="1302485" cy="241062"/>
            </a:xfrm>
            <a:prstGeom prst="rect">
              <a:avLst/>
            </a:prstGeom>
          </p:spPr>
          <p:txBody>
            <a:bodyPr lIns="190500" tIns="190500" rIns="190500" bIns="190500" rtlCol="0" anchor="ctr"/>
            <a:lstStyle/>
            <a:p>
              <a:pPr algn="ctr">
                <a:lnSpc>
                  <a:spcPts val="2784"/>
                </a:lnSpc>
              </a:pPr>
              <a:r>
                <a:rPr lang="en-US" sz="2531">
                  <a:solidFill>
                    <a:srgbClr val="000000"/>
                  </a:solidFill>
                  <a:latin typeface="Poppins Bold"/>
                </a:rPr>
                <a:t>Adversity</a:t>
              </a:r>
            </a:p>
          </p:txBody>
        </p:sp>
      </p:grpSp>
      <p:grpSp>
        <p:nvGrpSpPr>
          <p:cNvPr id="22" name="Group 22"/>
          <p:cNvGrpSpPr/>
          <p:nvPr/>
        </p:nvGrpSpPr>
        <p:grpSpPr>
          <a:xfrm>
            <a:off x="12312012" y="6894472"/>
            <a:ext cx="4945373" cy="915281"/>
            <a:chOff x="0" y="0"/>
            <a:chExt cx="1302485" cy="241062"/>
          </a:xfrm>
        </p:grpSpPr>
        <p:sp>
          <p:nvSpPr>
            <p:cNvPr id="23" name="Freeform 23"/>
            <p:cNvSpPr/>
            <p:nvPr/>
          </p:nvSpPr>
          <p:spPr>
            <a:xfrm>
              <a:off x="0" y="0"/>
              <a:ext cx="1302485" cy="241062"/>
            </a:xfrm>
            <a:custGeom>
              <a:avLst/>
              <a:gdLst/>
              <a:ahLst/>
              <a:cxnLst/>
              <a:rect l="l" t="t" r="r" b="b"/>
              <a:pathLst>
                <a:path w="1302485" h="241062">
                  <a:moveTo>
                    <a:pt x="0" y="0"/>
                  </a:moveTo>
                  <a:lnTo>
                    <a:pt x="1302485" y="0"/>
                  </a:lnTo>
                  <a:lnTo>
                    <a:pt x="1302485" y="241062"/>
                  </a:lnTo>
                  <a:lnTo>
                    <a:pt x="0" y="241062"/>
                  </a:lnTo>
                  <a:close/>
                </a:path>
              </a:pathLst>
            </a:custGeom>
            <a:solidFill>
              <a:srgbClr val="FEBF0E"/>
            </a:solidFill>
          </p:spPr>
        </p:sp>
        <p:sp>
          <p:nvSpPr>
            <p:cNvPr id="24" name="TextBox 24"/>
            <p:cNvSpPr txBox="1"/>
            <p:nvPr/>
          </p:nvSpPr>
          <p:spPr>
            <a:xfrm>
              <a:off x="0" y="0"/>
              <a:ext cx="1302485" cy="241062"/>
            </a:xfrm>
            <a:prstGeom prst="rect">
              <a:avLst/>
            </a:prstGeom>
          </p:spPr>
          <p:txBody>
            <a:bodyPr lIns="190500" tIns="190500" rIns="190500" bIns="190500" rtlCol="0" anchor="ctr"/>
            <a:lstStyle/>
            <a:p>
              <a:pPr algn="ctr">
                <a:lnSpc>
                  <a:spcPts val="2784"/>
                </a:lnSpc>
              </a:pPr>
              <a:r>
                <a:rPr lang="en-US" sz="2531">
                  <a:solidFill>
                    <a:srgbClr val="000000"/>
                  </a:solidFill>
                  <a:latin typeface="Poppins Bold"/>
                </a:rPr>
                <a:t>Trauma</a:t>
              </a:r>
            </a:p>
          </p:txBody>
        </p:sp>
      </p:grpSp>
      <p:sp>
        <p:nvSpPr>
          <p:cNvPr id="25" name="TextBox 25"/>
          <p:cNvSpPr txBox="1"/>
          <p:nvPr/>
        </p:nvSpPr>
        <p:spPr>
          <a:xfrm>
            <a:off x="7088289" y="2542417"/>
            <a:ext cx="10169096" cy="789817"/>
          </a:xfrm>
          <a:prstGeom prst="rect">
            <a:avLst/>
          </a:prstGeom>
        </p:spPr>
        <p:txBody>
          <a:bodyPr lIns="0" tIns="0" rIns="0" bIns="0" rtlCol="0" anchor="t">
            <a:spAutoFit/>
          </a:bodyPr>
          <a:lstStyle/>
          <a:p>
            <a:pPr>
              <a:lnSpc>
                <a:spcPts val="5760"/>
              </a:lnSpc>
            </a:pPr>
            <a:r>
              <a:rPr lang="en-US" sz="5237">
                <a:solidFill>
                  <a:srgbClr val="FFFFFF"/>
                </a:solidFill>
                <a:latin typeface="Poppins"/>
              </a:rPr>
              <a:t>how it shows up</a:t>
            </a:r>
          </a:p>
        </p:txBody>
      </p:sp>
      <p:grpSp>
        <p:nvGrpSpPr>
          <p:cNvPr id="26" name="Group 26"/>
          <p:cNvGrpSpPr/>
          <p:nvPr/>
        </p:nvGrpSpPr>
        <p:grpSpPr>
          <a:xfrm>
            <a:off x="3277555" y="7760912"/>
            <a:ext cx="149221" cy="595025"/>
            <a:chOff x="0" y="0"/>
            <a:chExt cx="39301" cy="156714"/>
          </a:xfrm>
        </p:grpSpPr>
        <p:sp>
          <p:nvSpPr>
            <p:cNvPr id="27" name="Freeform 27"/>
            <p:cNvSpPr/>
            <p:nvPr/>
          </p:nvSpPr>
          <p:spPr>
            <a:xfrm>
              <a:off x="0" y="0"/>
              <a:ext cx="39301" cy="156714"/>
            </a:xfrm>
            <a:custGeom>
              <a:avLst/>
              <a:gdLst/>
              <a:ahLst/>
              <a:cxnLst/>
              <a:rect l="l" t="t" r="r" b="b"/>
              <a:pathLst>
                <a:path w="39301" h="156714">
                  <a:moveTo>
                    <a:pt x="0" y="0"/>
                  </a:moveTo>
                  <a:lnTo>
                    <a:pt x="39301" y="0"/>
                  </a:lnTo>
                  <a:lnTo>
                    <a:pt x="39301" y="156714"/>
                  </a:lnTo>
                  <a:lnTo>
                    <a:pt x="0" y="156714"/>
                  </a:lnTo>
                  <a:close/>
                </a:path>
              </a:pathLst>
            </a:custGeom>
            <a:solidFill>
              <a:srgbClr val="FEBF0E"/>
            </a:solidFill>
          </p:spPr>
        </p:sp>
        <p:sp>
          <p:nvSpPr>
            <p:cNvPr id="28" name="TextBox 28"/>
            <p:cNvSpPr txBox="1"/>
            <p:nvPr/>
          </p:nvSpPr>
          <p:spPr>
            <a:xfrm>
              <a:off x="0" y="0"/>
              <a:ext cx="39301" cy="156714"/>
            </a:xfrm>
            <a:prstGeom prst="rect">
              <a:avLst/>
            </a:prstGeom>
          </p:spPr>
          <p:txBody>
            <a:bodyPr lIns="190500" tIns="190500" rIns="190500" bIns="190500" rtlCol="0" anchor="ctr"/>
            <a:lstStyle/>
            <a:p>
              <a:pPr algn="ctr">
                <a:lnSpc>
                  <a:spcPts val="2784"/>
                </a:lnSpc>
              </a:pPr>
              <a:endParaRPr/>
            </a:p>
          </p:txBody>
        </p:sp>
      </p:grpSp>
      <p:grpSp>
        <p:nvGrpSpPr>
          <p:cNvPr id="29" name="Group 29"/>
          <p:cNvGrpSpPr/>
          <p:nvPr/>
        </p:nvGrpSpPr>
        <p:grpSpPr>
          <a:xfrm>
            <a:off x="9082750" y="7760912"/>
            <a:ext cx="149221" cy="595025"/>
            <a:chOff x="0" y="0"/>
            <a:chExt cx="39301" cy="156714"/>
          </a:xfrm>
        </p:grpSpPr>
        <p:sp>
          <p:nvSpPr>
            <p:cNvPr id="30" name="Freeform 30"/>
            <p:cNvSpPr/>
            <p:nvPr/>
          </p:nvSpPr>
          <p:spPr>
            <a:xfrm>
              <a:off x="0" y="0"/>
              <a:ext cx="39301" cy="156714"/>
            </a:xfrm>
            <a:custGeom>
              <a:avLst/>
              <a:gdLst/>
              <a:ahLst/>
              <a:cxnLst/>
              <a:rect l="l" t="t" r="r" b="b"/>
              <a:pathLst>
                <a:path w="39301" h="156714">
                  <a:moveTo>
                    <a:pt x="0" y="0"/>
                  </a:moveTo>
                  <a:lnTo>
                    <a:pt x="39301" y="0"/>
                  </a:lnTo>
                  <a:lnTo>
                    <a:pt x="39301" y="156714"/>
                  </a:lnTo>
                  <a:lnTo>
                    <a:pt x="0" y="156714"/>
                  </a:lnTo>
                  <a:close/>
                </a:path>
              </a:pathLst>
            </a:custGeom>
            <a:solidFill>
              <a:srgbClr val="FEBF0E"/>
            </a:solidFill>
          </p:spPr>
        </p:sp>
        <p:sp>
          <p:nvSpPr>
            <p:cNvPr id="31" name="TextBox 31"/>
            <p:cNvSpPr txBox="1"/>
            <p:nvPr/>
          </p:nvSpPr>
          <p:spPr>
            <a:xfrm>
              <a:off x="0" y="0"/>
              <a:ext cx="39301" cy="156714"/>
            </a:xfrm>
            <a:prstGeom prst="rect">
              <a:avLst/>
            </a:prstGeom>
          </p:spPr>
          <p:txBody>
            <a:bodyPr lIns="190500" tIns="190500" rIns="190500" bIns="190500" rtlCol="0" anchor="ctr"/>
            <a:lstStyle/>
            <a:p>
              <a:pPr algn="ctr">
                <a:lnSpc>
                  <a:spcPts val="2784"/>
                </a:lnSpc>
              </a:pPr>
              <a:endParaRPr/>
            </a:p>
          </p:txBody>
        </p:sp>
      </p:grpSp>
      <p:grpSp>
        <p:nvGrpSpPr>
          <p:cNvPr id="32" name="Group 32"/>
          <p:cNvGrpSpPr/>
          <p:nvPr/>
        </p:nvGrpSpPr>
        <p:grpSpPr>
          <a:xfrm>
            <a:off x="14710088" y="7760912"/>
            <a:ext cx="149221" cy="595025"/>
            <a:chOff x="0" y="0"/>
            <a:chExt cx="39301" cy="156714"/>
          </a:xfrm>
        </p:grpSpPr>
        <p:sp>
          <p:nvSpPr>
            <p:cNvPr id="33" name="Freeform 33"/>
            <p:cNvSpPr/>
            <p:nvPr/>
          </p:nvSpPr>
          <p:spPr>
            <a:xfrm>
              <a:off x="0" y="0"/>
              <a:ext cx="39301" cy="156714"/>
            </a:xfrm>
            <a:custGeom>
              <a:avLst/>
              <a:gdLst/>
              <a:ahLst/>
              <a:cxnLst/>
              <a:rect l="l" t="t" r="r" b="b"/>
              <a:pathLst>
                <a:path w="39301" h="156714">
                  <a:moveTo>
                    <a:pt x="0" y="0"/>
                  </a:moveTo>
                  <a:lnTo>
                    <a:pt x="39301" y="0"/>
                  </a:lnTo>
                  <a:lnTo>
                    <a:pt x="39301" y="156714"/>
                  </a:lnTo>
                  <a:lnTo>
                    <a:pt x="0" y="156714"/>
                  </a:lnTo>
                  <a:close/>
                </a:path>
              </a:pathLst>
            </a:custGeom>
            <a:solidFill>
              <a:srgbClr val="FEBF0E"/>
            </a:solidFill>
          </p:spPr>
        </p:sp>
        <p:sp>
          <p:nvSpPr>
            <p:cNvPr id="34" name="TextBox 34"/>
            <p:cNvSpPr txBox="1"/>
            <p:nvPr/>
          </p:nvSpPr>
          <p:spPr>
            <a:xfrm>
              <a:off x="0" y="0"/>
              <a:ext cx="39301" cy="156714"/>
            </a:xfrm>
            <a:prstGeom prst="rect">
              <a:avLst/>
            </a:prstGeom>
          </p:spPr>
          <p:txBody>
            <a:bodyPr lIns="190500" tIns="190500" rIns="190500" bIns="190500" rtlCol="0" anchor="ctr"/>
            <a:lstStyle/>
            <a:p>
              <a:pPr algn="ctr">
                <a:lnSpc>
                  <a:spcPts val="2784"/>
                </a:lnSpc>
              </a:pPr>
              <a:endParaRPr/>
            </a:p>
          </p:txBody>
        </p:sp>
      </p:grpSp>
      <p:grpSp>
        <p:nvGrpSpPr>
          <p:cNvPr id="35" name="Group 35"/>
          <p:cNvGrpSpPr/>
          <p:nvPr/>
        </p:nvGrpSpPr>
        <p:grpSpPr>
          <a:xfrm>
            <a:off x="1028700" y="8143128"/>
            <a:ext cx="4090362" cy="1310580"/>
            <a:chOff x="0" y="0"/>
            <a:chExt cx="1077297" cy="345173"/>
          </a:xfrm>
        </p:grpSpPr>
        <p:sp>
          <p:nvSpPr>
            <p:cNvPr id="36" name="Freeform 36"/>
            <p:cNvSpPr/>
            <p:nvPr/>
          </p:nvSpPr>
          <p:spPr>
            <a:xfrm>
              <a:off x="0" y="0"/>
              <a:ext cx="1077297" cy="345173"/>
            </a:xfrm>
            <a:custGeom>
              <a:avLst/>
              <a:gdLst/>
              <a:ahLst/>
              <a:cxnLst/>
              <a:rect l="l" t="t" r="r" b="b"/>
              <a:pathLst>
                <a:path w="1077297" h="345173">
                  <a:moveTo>
                    <a:pt x="0" y="0"/>
                  </a:moveTo>
                  <a:lnTo>
                    <a:pt x="1077297" y="0"/>
                  </a:lnTo>
                  <a:lnTo>
                    <a:pt x="1077297" y="345173"/>
                  </a:lnTo>
                  <a:lnTo>
                    <a:pt x="0" y="345173"/>
                  </a:lnTo>
                  <a:close/>
                </a:path>
              </a:pathLst>
            </a:custGeom>
            <a:solidFill>
              <a:srgbClr val="FEBF0E"/>
            </a:solidFill>
          </p:spPr>
        </p:sp>
        <p:sp>
          <p:nvSpPr>
            <p:cNvPr id="37" name="TextBox 37"/>
            <p:cNvSpPr txBox="1"/>
            <p:nvPr/>
          </p:nvSpPr>
          <p:spPr>
            <a:xfrm>
              <a:off x="0" y="0"/>
              <a:ext cx="1077297" cy="345173"/>
            </a:xfrm>
            <a:prstGeom prst="rect">
              <a:avLst/>
            </a:prstGeom>
          </p:spPr>
          <p:txBody>
            <a:bodyPr lIns="190500" tIns="190500" rIns="190500" bIns="190500" rtlCol="0" anchor="ctr"/>
            <a:lstStyle/>
            <a:p>
              <a:pPr marL="388620" lvl="1" indent="-194310">
                <a:lnSpc>
                  <a:spcPts val="1980"/>
                </a:lnSpc>
                <a:buFont typeface="Arial"/>
                <a:buChar char="•"/>
              </a:pPr>
              <a:r>
                <a:rPr lang="en-US" sz="1800">
                  <a:solidFill>
                    <a:srgbClr val="000000"/>
                  </a:solidFill>
                  <a:latin typeface="Poppins"/>
                </a:rPr>
                <a:t>Increase in stress hormones</a:t>
              </a:r>
            </a:p>
            <a:p>
              <a:pPr marL="388620" lvl="1" indent="-194310">
                <a:lnSpc>
                  <a:spcPts val="1980"/>
                </a:lnSpc>
                <a:buFont typeface="Arial"/>
                <a:buChar char="•"/>
              </a:pPr>
              <a:r>
                <a:rPr lang="en-US" sz="1800">
                  <a:solidFill>
                    <a:srgbClr val="000000"/>
                  </a:solidFill>
                  <a:latin typeface="Poppins"/>
                </a:rPr>
                <a:t>Difficulty making and retrieving new memories</a:t>
              </a:r>
            </a:p>
          </p:txBody>
        </p:sp>
      </p:grpSp>
      <p:grpSp>
        <p:nvGrpSpPr>
          <p:cNvPr id="38" name="Group 38"/>
          <p:cNvGrpSpPr/>
          <p:nvPr/>
        </p:nvGrpSpPr>
        <p:grpSpPr>
          <a:xfrm>
            <a:off x="5019217" y="8143128"/>
            <a:ext cx="4138144" cy="1310580"/>
            <a:chOff x="0" y="0"/>
            <a:chExt cx="1089882" cy="345173"/>
          </a:xfrm>
        </p:grpSpPr>
        <p:sp>
          <p:nvSpPr>
            <p:cNvPr id="39" name="Freeform 39"/>
            <p:cNvSpPr/>
            <p:nvPr/>
          </p:nvSpPr>
          <p:spPr>
            <a:xfrm>
              <a:off x="0" y="0"/>
              <a:ext cx="1089882" cy="345173"/>
            </a:xfrm>
            <a:custGeom>
              <a:avLst/>
              <a:gdLst/>
              <a:ahLst/>
              <a:cxnLst/>
              <a:rect l="l" t="t" r="r" b="b"/>
              <a:pathLst>
                <a:path w="1089882" h="345173">
                  <a:moveTo>
                    <a:pt x="0" y="0"/>
                  </a:moveTo>
                  <a:lnTo>
                    <a:pt x="1089882" y="0"/>
                  </a:lnTo>
                  <a:lnTo>
                    <a:pt x="1089882" y="345173"/>
                  </a:lnTo>
                  <a:lnTo>
                    <a:pt x="0" y="345173"/>
                  </a:lnTo>
                  <a:close/>
                </a:path>
              </a:pathLst>
            </a:custGeom>
            <a:solidFill>
              <a:srgbClr val="FEBF0E"/>
            </a:solidFill>
          </p:spPr>
        </p:sp>
        <p:sp>
          <p:nvSpPr>
            <p:cNvPr id="40" name="TextBox 40"/>
            <p:cNvSpPr txBox="1"/>
            <p:nvPr/>
          </p:nvSpPr>
          <p:spPr>
            <a:xfrm>
              <a:off x="0" y="0"/>
              <a:ext cx="1089882" cy="345173"/>
            </a:xfrm>
            <a:prstGeom prst="rect">
              <a:avLst/>
            </a:prstGeom>
          </p:spPr>
          <p:txBody>
            <a:bodyPr lIns="190500" tIns="190500" rIns="190500" bIns="190500" rtlCol="0" anchor="ctr"/>
            <a:lstStyle/>
            <a:p>
              <a:pPr marL="388620" lvl="1" indent="-194310">
                <a:lnSpc>
                  <a:spcPts val="1980"/>
                </a:lnSpc>
                <a:buFont typeface="Arial"/>
                <a:buChar char="•"/>
              </a:pPr>
              <a:r>
                <a:rPr lang="en-US" sz="1800">
                  <a:solidFill>
                    <a:srgbClr val="000000"/>
                  </a:solidFill>
                  <a:latin typeface="Poppins"/>
                </a:rPr>
                <a:t>Difficulty focusing</a:t>
              </a:r>
            </a:p>
            <a:p>
              <a:pPr marL="388620" lvl="1" indent="-194310">
                <a:lnSpc>
                  <a:spcPts val="1980"/>
                </a:lnSpc>
                <a:buFont typeface="Arial"/>
                <a:buChar char="•"/>
              </a:pPr>
              <a:r>
                <a:rPr lang="en-US" sz="1800">
                  <a:solidFill>
                    <a:srgbClr val="000000"/>
                  </a:solidFill>
                  <a:latin typeface="Poppins"/>
                </a:rPr>
                <a:t>Difficulty managing emotional responses</a:t>
              </a:r>
            </a:p>
          </p:txBody>
        </p:sp>
      </p:grpSp>
      <p:grpSp>
        <p:nvGrpSpPr>
          <p:cNvPr id="41" name="Group 41"/>
          <p:cNvGrpSpPr/>
          <p:nvPr/>
        </p:nvGrpSpPr>
        <p:grpSpPr>
          <a:xfrm>
            <a:off x="9144000" y="8143128"/>
            <a:ext cx="4138144" cy="1310580"/>
            <a:chOff x="0" y="0"/>
            <a:chExt cx="1089882" cy="345173"/>
          </a:xfrm>
        </p:grpSpPr>
        <p:sp>
          <p:nvSpPr>
            <p:cNvPr id="42" name="Freeform 42"/>
            <p:cNvSpPr/>
            <p:nvPr/>
          </p:nvSpPr>
          <p:spPr>
            <a:xfrm>
              <a:off x="0" y="0"/>
              <a:ext cx="1089882" cy="345173"/>
            </a:xfrm>
            <a:custGeom>
              <a:avLst/>
              <a:gdLst/>
              <a:ahLst/>
              <a:cxnLst/>
              <a:rect l="l" t="t" r="r" b="b"/>
              <a:pathLst>
                <a:path w="1089882" h="345173">
                  <a:moveTo>
                    <a:pt x="0" y="0"/>
                  </a:moveTo>
                  <a:lnTo>
                    <a:pt x="1089882" y="0"/>
                  </a:lnTo>
                  <a:lnTo>
                    <a:pt x="1089882" y="345173"/>
                  </a:lnTo>
                  <a:lnTo>
                    <a:pt x="0" y="345173"/>
                  </a:lnTo>
                  <a:close/>
                </a:path>
              </a:pathLst>
            </a:custGeom>
            <a:solidFill>
              <a:srgbClr val="FEBF0E"/>
            </a:solidFill>
          </p:spPr>
        </p:sp>
        <p:sp>
          <p:nvSpPr>
            <p:cNvPr id="43" name="TextBox 43"/>
            <p:cNvSpPr txBox="1"/>
            <p:nvPr/>
          </p:nvSpPr>
          <p:spPr>
            <a:xfrm>
              <a:off x="0" y="0"/>
              <a:ext cx="1089882" cy="345173"/>
            </a:xfrm>
            <a:prstGeom prst="rect">
              <a:avLst/>
            </a:prstGeom>
          </p:spPr>
          <p:txBody>
            <a:bodyPr lIns="190500" tIns="190500" rIns="190500" bIns="190500" rtlCol="0" anchor="ctr"/>
            <a:lstStyle/>
            <a:p>
              <a:pPr marL="388620" lvl="1" indent="-194310">
                <a:lnSpc>
                  <a:spcPts val="1980"/>
                </a:lnSpc>
                <a:buFont typeface="Arial"/>
                <a:buChar char="•"/>
              </a:pPr>
              <a:r>
                <a:rPr lang="en-US" sz="1800">
                  <a:solidFill>
                    <a:srgbClr val="000000"/>
                  </a:solidFill>
                  <a:latin typeface="Poppins"/>
                </a:rPr>
                <a:t>(Trauma) Mistrust of others</a:t>
              </a:r>
            </a:p>
            <a:p>
              <a:pPr marL="388620" lvl="1" indent="-194310">
                <a:lnSpc>
                  <a:spcPts val="1980"/>
                </a:lnSpc>
                <a:buFont typeface="Arial"/>
                <a:buChar char="•"/>
              </a:pPr>
              <a:r>
                <a:rPr lang="en-US" sz="1800">
                  <a:solidFill>
                    <a:srgbClr val="000000"/>
                  </a:solidFill>
                  <a:latin typeface="Poppins"/>
                </a:rPr>
                <a:t>(Trauma) Lowered self-worth</a:t>
              </a:r>
            </a:p>
          </p:txBody>
        </p:sp>
      </p:grpSp>
      <p:grpSp>
        <p:nvGrpSpPr>
          <p:cNvPr id="44" name="Group 44"/>
          <p:cNvGrpSpPr/>
          <p:nvPr/>
        </p:nvGrpSpPr>
        <p:grpSpPr>
          <a:xfrm>
            <a:off x="13121156" y="8143128"/>
            <a:ext cx="4138144" cy="1310580"/>
            <a:chOff x="0" y="0"/>
            <a:chExt cx="1089882" cy="345173"/>
          </a:xfrm>
        </p:grpSpPr>
        <p:sp>
          <p:nvSpPr>
            <p:cNvPr id="45" name="Freeform 45"/>
            <p:cNvSpPr/>
            <p:nvPr/>
          </p:nvSpPr>
          <p:spPr>
            <a:xfrm>
              <a:off x="0" y="0"/>
              <a:ext cx="1089882" cy="345173"/>
            </a:xfrm>
            <a:custGeom>
              <a:avLst/>
              <a:gdLst/>
              <a:ahLst/>
              <a:cxnLst/>
              <a:rect l="l" t="t" r="r" b="b"/>
              <a:pathLst>
                <a:path w="1089882" h="345173">
                  <a:moveTo>
                    <a:pt x="0" y="0"/>
                  </a:moveTo>
                  <a:lnTo>
                    <a:pt x="1089882" y="0"/>
                  </a:lnTo>
                  <a:lnTo>
                    <a:pt x="1089882" y="345173"/>
                  </a:lnTo>
                  <a:lnTo>
                    <a:pt x="0" y="345173"/>
                  </a:lnTo>
                  <a:close/>
                </a:path>
              </a:pathLst>
            </a:custGeom>
            <a:solidFill>
              <a:srgbClr val="FEBF0E"/>
            </a:solidFill>
          </p:spPr>
        </p:sp>
        <p:sp>
          <p:nvSpPr>
            <p:cNvPr id="46" name="TextBox 46"/>
            <p:cNvSpPr txBox="1"/>
            <p:nvPr/>
          </p:nvSpPr>
          <p:spPr>
            <a:xfrm>
              <a:off x="0" y="0"/>
              <a:ext cx="1089882" cy="345173"/>
            </a:xfrm>
            <a:prstGeom prst="rect">
              <a:avLst/>
            </a:prstGeom>
          </p:spPr>
          <p:txBody>
            <a:bodyPr lIns="190500" tIns="190500" rIns="190500" bIns="190500" rtlCol="0" anchor="ctr"/>
            <a:lstStyle/>
            <a:p>
              <a:pPr marL="388620" lvl="1" indent="-194310">
                <a:lnSpc>
                  <a:spcPts val="1980"/>
                </a:lnSpc>
                <a:buFont typeface="Arial"/>
                <a:buChar char="•"/>
              </a:pPr>
              <a:r>
                <a:rPr lang="en-US" sz="1800">
                  <a:solidFill>
                    <a:srgbClr val="000000"/>
                  </a:solidFill>
                  <a:latin typeface="Poppins"/>
                </a:rPr>
                <a:t>(Trauma) Negative view of the future</a:t>
              </a:r>
            </a:p>
          </p:txBody>
        </p:sp>
      </p:gr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22" y="0"/>
            <a:ext cx="18261278" cy="3610517"/>
            <a:chOff x="0" y="0"/>
            <a:chExt cx="6661764" cy="1317126"/>
          </a:xfrm>
        </p:grpSpPr>
        <p:sp>
          <p:nvSpPr>
            <p:cNvPr id="3" name="Freeform 3"/>
            <p:cNvSpPr/>
            <p:nvPr/>
          </p:nvSpPr>
          <p:spPr>
            <a:xfrm>
              <a:off x="0" y="0"/>
              <a:ext cx="6661764" cy="1317126"/>
            </a:xfrm>
            <a:custGeom>
              <a:avLst/>
              <a:gdLst/>
              <a:ahLst/>
              <a:cxnLst/>
              <a:rect l="l" t="t" r="r" b="b"/>
              <a:pathLst>
                <a:path w="6661764" h="1317126">
                  <a:moveTo>
                    <a:pt x="0" y="0"/>
                  </a:moveTo>
                  <a:lnTo>
                    <a:pt x="6661764" y="0"/>
                  </a:lnTo>
                  <a:lnTo>
                    <a:pt x="6661764" y="1317126"/>
                  </a:lnTo>
                  <a:lnTo>
                    <a:pt x="0" y="1317126"/>
                  </a:lnTo>
                  <a:close/>
                </a:path>
              </a:pathLst>
            </a:custGeom>
            <a:solidFill>
              <a:srgbClr val="174289"/>
            </a:solidFill>
          </p:spPr>
        </p:sp>
      </p:grpSp>
      <p:sp>
        <p:nvSpPr>
          <p:cNvPr id="4" name="Freeform 4"/>
          <p:cNvSpPr/>
          <p:nvPr/>
        </p:nvSpPr>
        <p:spPr>
          <a:xfrm>
            <a:off x="0" y="0"/>
            <a:ext cx="18288000" cy="3610517"/>
          </a:xfrm>
          <a:custGeom>
            <a:avLst/>
            <a:gdLst/>
            <a:ahLst/>
            <a:cxnLst/>
            <a:rect l="l" t="t" r="r" b="b"/>
            <a:pathLst>
              <a:path w="18288000" h="3610517">
                <a:moveTo>
                  <a:pt x="0" y="0"/>
                </a:moveTo>
                <a:lnTo>
                  <a:pt x="18288000" y="0"/>
                </a:lnTo>
                <a:lnTo>
                  <a:pt x="18288000" y="3610517"/>
                </a:lnTo>
                <a:lnTo>
                  <a:pt x="0" y="3610517"/>
                </a:lnTo>
                <a:lnTo>
                  <a:pt x="0" y="0"/>
                </a:lnTo>
                <a:close/>
              </a:path>
            </a:pathLst>
          </a:custGeom>
          <a:blipFill>
            <a:blip r:embed="rId2">
              <a:alphaModFix amt="9999"/>
            </a:blip>
            <a:stretch>
              <a:fillRect t="-196077" b="-42024"/>
            </a:stretch>
          </a:blipFill>
        </p:spPr>
      </p:sp>
      <p:sp>
        <p:nvSpPr>
          <p:cNvPr id="5" name="TextBox 5"/>
          <p:cNvSpPr txBox="1"/>
          <p:nvPr/>
        </p:nvSpPr>
        <p:spPr>
          <a:xfrm>
            <a:off x="1028700" y="1028700"/>
            <a:ext cx="4945373" cy="789817"/>
          </a:xfrm>
          <a:prstGeom prst="rect">
            <a:avLst/>
          </a:prstGeom>
        </p:spPr>
        <p:txBody>
          <a:bodyPr lIns="0" tIns="0" rIns="0" bIns="0" rtlCol="0" anchor="t">
            <a:spAutoFit/>
          </a:bodyPr>
          <a:lstStyle/>
          <a:p>
            <a:pPr>
              <a:lnSpc>
                <a:spcPts val="5760"/>
              </a:lnSpc>
            </a:pPr>
            <a:r>
              <a:rPr lang="en-US" sz="5237">
                <a:solidFill>
                  <a:srgbClr val="FFFFFF"/>
                </a:solidFill>
                <a:latin typeface="Poppins"/>
              </a:rPr>
              <a:t>Concept:</a:t>
            </a:r>
          </a:p>
        </p:txBody>
      </p:sp>
      <p:sp>
        <p:nvSpPr>
          <p:cNvPr id="6" name="TextBox 6"/>
          <p:cNvSpPr txBox="1"/>
          <p:nvPr/>
        </p:nvSpPr>
        <p:spPr>
          <a:xfrm>
            <a:off x="1028700" y="1752005"/>
            <a:ext cx="16230600" cy="790412"/>
          </a:xfrm>
          <a:prstGeom prst="rect">
            <a:avLst/>
          </a:prstGeom>
        </p:spPr>
        <p:txBody>
          <a:bodyPr lIns="0" tIns="0" rIns="0" bIns="0" rtlCol="0" anchor="t">
            <a:spAutoFit/>
          </a:bodyPr>
          <a:lstStyle/>
          <a:p>
            <a:pPr>
              <a:lnSpc>
                <a:spcPts val="5760"/>
              </a:lnSpc>
            </a:pPr>
            <a:r>
              <a:rPr lang="en-US" sz="5237">
                <a:solidFill>
                  <a:srgbClr val="FEBF0E"/>
                </a:solidFill>
                <a:latin typeface="Poppins Bold"/>
              </a:rPr>
              <a:t>DYSREGULATION, ADVERSITY &amp; TRAUMA</a:t>
            </a:r>
          </a:p>
        </p:txBody>
      </p:sp>
      <p:sp>
        <p:nvSpPr>
          <p:cNvPr id="7" name="TextBox 7"/>
          <p:cNvSpPr txBox="1"/>
          <p:nvPr/>
        </p:nvSpPr>
        <p:spPr>
          <a:xfrm>
            <a:off x="6671313" y="2542417"/>
            <a:ext cx="10586072" cy="789817"/>
          </a:xfrm>
          <a:prstGeom prst="rect">
            <a:avLst/>
          </a:prstGeom>
        </p:spPr>
        <p:txBody>
          <a:bodyPr lIns="0" tIns="0" rIns="0" bIns="0" rtlCol="0" anchor="t">
            <a:spAutoFit/>
          </a:bodyPr>
          <a:lstStyle/>
          <a:p>
            <a:pPr>
              <a:lnSpc>
                <a:spcPts val="5760"/>
              </a:lnSpc>
            </a:pPr>
            <a:r>
              <a:rPr lang="en-US" sz="5237">
                <a:solidFill>
                  <a:srgbClr val="FFFFFF"/>
                </a:solidFill>
                <a:latin typeface="Poppins"/>
              </a:rPr>
              <a:t>for children with disabilities</a:t>
            </a:r>
          </a:p>
        </p:txBody>
      </p:sp>
      <p:sp>
        <p:nvSpPr>
          <p:cNvPr id="8" name="TextBox 8"/>
          <p:cNvSpPr txBox="1"/>
          <p:nvPr/>
        </p:nvSpPr>
        <p:spPr>
          <a:xfrm>
            <a:off x="818874" y="4748255"/>
            <a:ext cx="16650253" cy="3254883"/>
          </a:xfrm>
          <a:prstGeom prst="rect">
            <a:avLst/>
          </a:prstGeom>
        </p:spPr>
        <p:txBody>
          <a:bodyPr lIns="0" tIns="0" rIns="0" bIns="0" rtlCol="0" anchor="t">
            <a:spAutoFit/>
          </a:bodyPr>
          <a:lstStyle/>
          <a:p>
            <a:pPr>
              <a:lnSpc>
                <a:spcPts val="4250"/>
              </a:lnSpc>
            </a:pPr>
            <a:r>
              <a:rPr lang="en-US" sz="3899">
                <a:solidFill>
                  <a:srgbClr val="17165D"/>
                </a:solidFill>
                <a:latin typeface="Poppins"/>
              </a:rPr>
              <a:t>Whenever we come alongside a family navigating the special education process, </a:t>
            </a:r>
            <a:r>
              <a:rPr lang="en-US" sz="3899">
                <a:solidFill>
                  <a:srgbClr val="17165D"/>
                </a:solidFill>
                <a:latin typeface="Poppins Bold"/>
              </a:rPr>
              <a:t>we also come alongside their dysregulation, adversity, and/or trauma.</a:t>
            </a:r>
          </a:p>
          <a:p>
            <a:pPr>
              <a:lnSpc>
                <a:spcPts val="4250"/>
              </a:lnSpc>
            </a:pPr>
            <a:endParaRPr lang="en-US" sz="3899">
              <a:solidFill>
                <a:srgbClr val="17165D"/>
              </a:solidFill>
              <a:latin typeface="Poppins Bold"/>
            </a:endParaRPr>
          </a:p>
          <a:p>
            <a:pPr>
              <a:lnSpc>
                <a:spcPts val="4250"/>
              </a:lnSpc>
            </a:pPr>
            <a:r>
              <a:rPr lang="en-US" sz="3899">
                <a:solidFill>
                  <a:srgbClr val="17165D"/>
                </a:solidFill>
                <a:latin typeface="Poppins Bold"/>
              </a:rPr>
              <a:t>Dysregulation, adversity, and/or trauma impede a family’s ability to do their best thinking as they navigate systems.</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3899643"/>
          </a:xfrm>
          <a:custGeom>
            <a:avLst/>
            <a:gdLst/>
            <a:ahLst/>
            <a:cxnLst/>
            <a:rect l="l" t="t" r="r" b="b"/>
            <a:pathLst>
              <a:path w="18288000" h="3899643">
                <a:moveTo>
                  <a:pt x="0" y="0"/>
                </a:moveTo>
                <a:lnTo>
                  <a:pt x="18288000" y="0"/>
                </a:lnTo>
                <a:lnTo>
                  <a:pt x="18288000" y="3899643"/>
                </a:lnTo>
                <a:lnTo>
                  <a:pt x="0" y="3899643"/>
                </a:lnTo>
                <a:lnTo>
                  <a:pt x="0" y="0"/>
                </a:lnTo>
                <a:close/>
              </a:path>
            </a:pathLst>
          </a:custGeom>
          <a:blipFill>
            <a:blip r:embed="rId2"/>
            <a:stretch>
              <a:fillRect t="-106224" b="-106224"/>
            </a:stretch>
          </a:blipFill>
        </p:spPr>
      </p:sp>
      <p:grpSp>
        <p:nvGrpSpPr>
          <p:cNvPr id="3" name="Group 3"/>
          <p:cNvGrpSpPr/>
          <p:nvPr/>
        </p:nvGrpSpPr>
        <p:grpSpPr>
          <a:xfrm>
            <a:off x="1028700" y="1106740"/>
            <a:ext cx="5623199" cy="8151560"/>
            <a:chOff x="0" y="0"/>
            <a:chExt cx="2068819" cy="2999023"/>
          </a:xfrm>
        </p:grpSpPr>
        <p:sp>
          <p:nvSpPr>
            <p:cNvPr id="4" name="Freeform 4"/>
            <p:cNvSpPr/>
            <p:nvPr/>
          </p:nvSpPr>
          <p:spPr>
            <a:xfrm>
              <a:off x="0" y="0"/>
              <a:ext cx="2068819" cy="2999023"/>
            </a:xfrm>
            <a:custGeom>
              <a:avLst/>
              <a:gdLst/>
              <a:ahLst/>
              <a:cxnLst/>
              <a:rect l="l" t="t" r="r" b="b"/>
              <a:pathLst>
                <a:path w="2068819" h="2999023">
                  <a:moveTo>
                    <a:pt x="0" y="0"/>
                  </a:moveTo>
                  <a:lnTo>
                    <a:pt x="2068819" y="0"/>
                  </a:lnTo>
                  <a:lnTo>
                    <a:pt x="2068819" y="2999023"/>
                  </a:lnTo>
                  <a:lnTo>
                    <a:pt x="0" y="2999023"/>
                  </a:lnTo>
                  <a:close/>
                </a:path>
              </a:pathLst>
            </a:custGeom>
            <a:solidFill>
              <a:srgbClr val="FEBF0E"/>
            </a:solidFill>
          </p:spPr>
        </p:sp>
      </p:grpSp>
      <p:grpSp>
        <p:nvGrpSpPr>
          <p:cNvPr id="5" name="Group 5"/>
          <p:cNvGrpSpPr/>
          <p:nvPr/>
        </p:nvGrpSpPr>
        <p:grpSpPr>
          <a:xfrm>
            <a:off x="12671512" y="3201532"/>
            <a:ext cx="1391336" cy="1391336"/>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EBF0E"/>
            </a:solidFill>
          </p:spPr>
        </p:sp>
      </p:grpSp>
      <p:grpSp>
        <p:nvGrpSpPr>
          <p:cNvPr id="7" name="Group 7"/>
          <p:cNvGrpSpPr/>
          <p:nvPr/>
        </p:nvGrpSpPr>
        <p:grpSpPr>
          <a:xfrm>
            <a:off x="14269738" y="3201532"/>
            <a:ext cx="1391336" cy="1391336"/>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74289"/>
            </a:solidFill>
          </p:spPr>
        </p:sp>
      </p:grpSp>
      <p:grpSp>
        <p:nvGrpSpPr>
          <p:cNvPr id="9" name="Group 9"/>
          <p:cNvGrpSpPr/>
          <p:nvPr/>
        </p:nvGrpSpPr>
        <p:grpSpPr>
          <a:xfrm>
            <a:off x="15867964" y="3201532"/>
            <a:ext cx="1391336" cy="1391336"/>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EBF0E"/>
            </a:solidFill>
          </p:spPr>
        </p:sp>
      </p:grpSp>
      <p:sp>
        <p:nvSpPr>
          <p:cNvPr id="11" name="Freeform 11"/>
          <p:cNvSpPr/>
          <p:nvPr/>
        </p:nvSpPr>
        <p:spPr>
          <a:xfrm>
            <a:off x="1560632" y="3897200"/>
            <a:ext cx="4559335" cy="4114800"/>
          </a:xfrm>
          <a:custGeom>
            <a:avLst/>
            <a:gdLst/>
            <a:ahLst/>
            <a:cxnLst/>
            <a:rect l="l" t="t" r="r" b="b"/>
            <a:pathLst>
              <a:path w="4559335" h="4114800">
                <a:moveTo>
                  <a:pt x="0" y="0"/>
                </a:moveTo>
                <a:lnTo>
                  <a:pt x="4559335" y="0"/>
                </a:lnTo>
                <a:lnTo>
                  <a:pt x="45593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1302555" y="2411120"/>
            <a:ext cx="5075489" cy="790412"/>
          </a:xfrm>
          <a:prstGeom prst="rect">
            <a:avLst/>
          </a:prstGeom>
        </p:spPr>
        <p:txBody>
          <a:bodyPr lIns="0" tIns="0" rIns="0" bIns="0" rtlCol="0" anchor="t">
            <a:spAutoFit/>
          </a:bodyPr>
          <a:lstStyle/>
          <a:p>
            <a:pPr algn="ctr">
              <a:lnSpc>
                <a:spcPts val="5760"/>
              </a:lnSpc>
            </a:pPr>
            <a:r>
              <a:rPr lang="en-US" sz="5237">
                <a:solidFill>
                  <a:srgbClr val="090A60"/>
                </a:solidFill>
                <a:latin typeface="Poppins Bold"/>
              </a:rPr>
              <a:t>Let’s discuss!</a:t>
            </a:r>
          </a:p>
        </p:txBody>
      </p:sp>
      <p:sp>
        <p:nvSpPr>
          <p:cNvPr id="13" name="TextBox 13"/>
          <p:cNvSpPr txBox="1"/>
          <p:nvPr/>
        </p:nvSpPr>
        <p:spPr>
          <a:xfrm>
            <a:off x="7681147" y="5438018"/>
            <a:ext cx="9578153" cy="2000250"/>
          </a:xfrm>
          <a:prstGeom prst="rect">
            <a:avLst/>
          </a:prstGeom>
        </p:spPr>
        <p:txBody>
          <a:bodyPr lIns="0" tIns="0" rIns="0" bIns="0" rtlCol="0" anchor="t">
            <a:spAutoFit/>
          </a:bodyPr>
          <a:lstStyle/>
          <a:p>
            <a:pPr>
              <a:lnSpc>
                <a:spcPts val="3900"/>
              </a:lnSpc>
            </a:pPr>
            <a:r>
              <a:rPr lang="en-US" sz="3000" spc="-60">
                <a:solidFill>
                  <a:srgbClr val="000000"/>
                </a:solidFill>
                <a:latin typeface="Poppins Bold"/>
              </a:rPr>
              <a:t>When you think of what’s involved in navigating the special education process (either for yourself or the families you support), what elements of that process cause distress or discomfort for a family?</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22" y="0"/>
            <a:ext cx="18261278" cy="3610517"/>
            <a:chOff x="0" y="0"/>
            <a:chExt cx="6661764" cy="1317126"/>
          </a:xfrm>
        </p:grpSpPr>
        <p:sp>
          <p:nvSpPr>
            <p:cNvPr id="3" name="Freeform 3"/>
            <p:cNvSpPr/>
            <p:nvPr/>
          </p:nvSpPr>
          <p:spPr>
            <a:xfrm>
              <a:off x="0" y="0"/>
              <a:ext cx="6661764" cy="1317126"/>
            </a:xfrm>
            <a:custGeom>
              <a:avLst/>
              <a:gdLst/>
              <a:ahLst/>
              <a:cxnLst/>
              <a:rect l="l" t="t" r="r" b="b"/>
              <a:pathLst>
                <a:path w="6661764" h="1317126">
                  <a:moveTo>
                    <a:pt x="0" y="0"/>
                  </a:moveTo>
                  <a:lnTo>
                    <a:pt x="6661764" y="0"/>
                  </a:lnTo>
                  <a:lnTo>
                    <a:pt x="6661764" y="1317126"/>
                  </a:lnTo>
                  <a:lnTo>
                    <a:pt x="0" y="1317126"/>
                  </a:lnTo>
                  <a:close/>
                </a:path>
              </a:pathLst>
            </a:custGeom>
            <a:solidFill>
              <a:srgbClr val="174289"/>
            </a:solidFill>
          </p:spPr>
        </p:sp>
      </p:grpSp>
      <p:sp>
        <p:nvSpPr>
          <p:cNvPr id="4" name="Freeform 4"/>
          <p:cNvSpPr/>
          <p:nvPr/>
        </p:nvSpPr>
        <p:spPr>
          <a:xfrm>
            <a:off x="0" y="0"/>
            <a:ext cx="18288000" cy="3610517"/>
          </a:xfrm>
          <a:custGeom>
            <a:avLst/>
            <a:gdLst/>
            <a:ahLst/>
            <a:cxnLst/>
            <a:rect l="l" t="t" r="r" b="b"/>
            <a:pathLst>
              <a:path w="18288000" h="3610517">
                <a:moveTo>
                  <a:pt x="0" y="0"/>
                </a:moveTo>
                <a:lnTo>
                  <a:pt x="18288000" y="0"/>
                </a:lnTo>
                <a:lnTo>
                  <a:pt x="18288000" y="3610517"/>
                </a:lnTo>
                <a:lnTo>
                  <a:pt x="0" y="3610517"/>
                </a:lnTo>
                <a:lnTo>
                  <a:pt x="0" y="0"/>
                </a:lnTo>
                <a:close/>
              </a:path>
            </a:pathLst>
          </a:custGeom>
          <a:blipFill>
            <a:blip r:embed="rId3">
              <a:alphaModFix amt="9999"/>
            </a:blip>
            <a:stretch>
              <a:fillRect t="-196077" b="-42024"/>
            </a:stretch>
          </a:blipFill>
        </p:spPr>
      </p:sp>
      <p:sp>
        <p:nvSpPr>
          <p:cNvPr id="5" name="Freeform 5"/>
          <p:cNvSpPr/>
          <p:nvPr/>
        </p:nvSpPr>
        <p:spPr>
          <a:xfrm>
            <a:off x="2400118" y="4102575"/>
            <a:ext cx="4680911" cy="3405363"/>
          </a:xfrm>
          <a:custGeom>
            <a:avLst/>
            <a:gdLst/>
            <a:ahLst/>
            <a:cxnLst/>
            <a:rect l="l" t="t" r="r" b="b"/>
            <a:pathLst>
              <a:path w="4680911" h="3405363">
                <a:moveTo>
                  <a:pt x="0" y="0"/>
                </a:moveTo>
                <a:lnTo>
                  <a:pt x="4680911" y="0"/>
                </a:lnTo>
                <a:lnTo>
                  <a:pt x="4680911" y="3405363"/>
                </a:lnTo>
                <a:lnTo>
                  <a:pt x="0" y="3405363"/>
                </a:lnTo>
                <a:lnTo>
                  <a:pt x="0" y="0"/>
                </a:lnTo>
                <a:close/>
              </a:path>
            </a:pathLst>
          </a:custGeom>
          <a:blipFill>
            <a:blip r:embed="rId4"/>
            <a:stretch>
              <a:fillRect/>
            </a:stretch>
          </a:blipFill>
        </p:spPr>
      </p:sp>
      <p:sp>
        <p:nvSpPr>
          <p:cNvPr id="6" name="Freeform 6"/>
          <p:cNvSpPr/>
          <p:nvPr/>
        </p:nvSpPr>
        <p:spPr>
          <a:xfrm>
            <a:off x="11261210" y="4092860"/>
            <a:ext cx="4680911" cy="3405363"/>
          </a:xfrm>
          <a:custGeom>
            <a:avLst/>
            <a:gdLst/>
            <a:ahLst/>
            <a:cxnLst/>
            <a:rect l="l" t="t" r="r" b="b"/>
            <a:pathLst>
              <a:path w="4680911" h="3405363">
                <a:moveTo>
                  <a:pt x="0" y="0"/>
                </a:moveTo>
                <a:lnTo>
                  <a:pt x="4680912" y="0"/>
                </a:lnTo>
                <a:lnTo>
                  <a:pt x="4680912" y="3405363"/>
                </a:lnTo>
                <a:lnTo>
                  <a:pt x="0" y="3405363"/>
                </a:lnTo>
                <a:lnTo>
                  <a:pt x="0" y="0"/>
                </a:lnTo>
                <a:close/>
              </a:path>
            </a:pathLst>
          </a:custGeom>
          <a:blipFill>
            <a:blip r:embed="rId4"/>
            <a:stretch>
              <a:fillRect/>
            </a:stretch>
          </a:blipFill>
        </p:spPr>
      </p:sp>
      <p:sp>
        <p:nvSpPr>
          <p:cNvPr id="7" name="Freeform 7"/>
          <p:cNvSpPr/>
          <p:nvPr/>
        </p:nvSpPr>
        <p:spPr>
          <a:xfrm>
            <a:off x="7639246" y="4051940"/>
            <a:ext cx="3005632" cy="1074514"/>
          </a:xfrm>
          <a:custGeom>
            <a:avLst/>
            <a:gdLst/>
            <a:ahLst/>
            <a:cxnLst/>
            <a:rect l="l" t="t" r="r" b="b"/>
            <a:pathLst>
              <a:path w="3005632" h="1074514">
                <a:moveTo>
                  <a:pt x="0" y="0"/>
                </a:moveTo>
                <a:lnTo>
                  <a:pt x="3005632" y="0"/>
                </a:lnTo>
                <a:lnTo>
                  <a:pt x="3005632" y="1074514"/>
                </a:lnTo>
                <a:lnTo>
                  <a:pt x="0" y="10745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8468680" flipH="1">
            <a:off x="7933394" y="5934547"/>
            <a:ext cx="2421212" cy="1791697"/>
          </a:xfrm>
          <a:custGeom>
            <a:avLst/>
            <a:gdLst/>
            <a:ahLst/>
            <a:cxnLst/>
            <a:rect l="l" t="t" r="r" b="b"/>
            <a:pathLst>
              <a:path w="2421212" h="1791697">
                <a:moveTo>
                  <a:pt x="2421212" y="0"/>
                </a:moveTo>
                <a:lnTo>
                  <a:pt x="0" y="0"/>
                </a:lnTo>
                <a:lnTo>
                  <a:pt x="0" y="1791697"/>
                </a:lnTo>
                <a:lnTo>
                  <a:pt x="2421212" y="1791697"/>
                </a:lnTo>
                <a:lnTo>
                  <a:pt x="242121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7559899" y="5318748"/>
            <a:ext cx="3168202" cy="1176528"/>
          </a:xfrm>
          <a:prstGeom prst="rect">
            <a:avLst/>
          </a:prstGeom>
        </p:spPr>
        <p:txBody>
          <a:bodyPr lIns="0" tIns="0" rIns="0" bIns="0" rtlCol="0" anchor="t">
            <a:spAutoFit/>
          </a:bodyPr>
          <a:lstStyle/>
          <a:p>
            <a:pPr algn="ctr">
              <a:lnSpc>
                <a:spcPts val="3051"/>
              </a:lnSpc>
            </a:pPr>
            <a:r>
              <a:rPr lang="en-US" sz="2700">
                <a:solidFill>
                  <a:srgbClr val="17165D"/>
                </a:solidFill>
                <a:latin typeface="Poppins Bold"/>
              </a:rPr>
              <a:t>Synchrony,</a:t>
            </a:r>
          </a:p>
          <a:p>
            <a:pPr algn="ctr">
              <a:lnSpc>
                <a:spcPts val="3051"/>
              </a:lnSpc>
            </a:pPr>
            <a:r>
              <a:rPr lang="en-US" sz="2700">
                <a:solidFill>
                  <a:srgbClr val="17165D"/>
                </a:solidFill>
                <a:latin typeface="Poppins Bold"/>
              </a:rPr>
              <a:t>Neuroception of safety</a:t>
            </a:r>
          </a:p>
        </p:txBody>
      </p:sp>
      <p:grpSp>
        <p:nvGrpSpPr>
          <p:cNvPr id="10" name="Group 10"/>
          <p:cNvGrpSpPr/>
          <p:nvPr/>
        </p:nvGrpSpPr>
        <p:grpSpPr>
          <a:xfrm>
            <a:off x="3382968" y="5126454"/>
            <a:ext cx="1357606" cy="1357606"/>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E59"/>
            </a:solidFill>
          </p:spPr>
        </p:sp>
      </p:grpSp>
      <p:sp>
        <p:nvSpPr>
          <p:cNvPr id="12" name="TextBox 12"/>
          <p:cNvSpPr txBox="1"/>
          <p:nvPr/>
        </p:nvSpPr>
        <p:spPr>
          <a:xfrm>
            <a:off x="3474612" y="5605831"/>
            <a:ext cx="1174316" cy="611886"/>
          </a:xfrm>
          <a:prstGeom prst="rect">
            <a:avLst/>
          </a:prstGeom>
        </p:spPr>
        <p:txBody>
          <a:bodyPr lIns="0" tIns="0" rIns="0" bIns="0" rtlCol="0" anchor="t">
            <a:spAutoFit/>
          </a:bodyPr>
          <a:lstStyle/>
          <a:p>
            <a:pPr algn="ctr">
              <a:lnSpc>
                <a:spcPts val="2352"/>
              </a:lnSpc>
            </a:pPr>
            <a:r>
              <a:rPr lang="en-US" sz="2100">
                <a:solidFill>
                  <a:srgbClr val="17165D"/>
                </a:solidFill>
                <a:latin typeface="Poppins Bold"/>
              </a:rPr>
              <a:t>RIGHT</a:t>
            </a:r>
          </a:p>
          <a:p>
            <a:pPr algn="ctr">
              <a:lnSpc>
                <a:spcPts val="2352"/>
              </a:lnSpc>
            </a:pPr>
            <a:r>
              <a:rPr lang="en-US" sz="2100">
                <a:solidFill>
                  <a:srgbClr val="17165D"/>
                </a:solidFill>
                <a:latin typeface="Poppins Bold"/>
              </a:rPr>
              <a:t>BRAIN</a:t>
            </a:r>
          </a:p>
        </p:txBody>
      </p:sp>
      <p:grpSp>
        <p:nvGrpSpPr>
          <p:cNvPr id="13" name="Group 13"/>
          <p:cNvGrpSpPr/>
          <p:nvPr/>
        </p:nvGrpSpPr>
        <p:grpSpPr>
          <a:xfrm>
            <a:off x="12244060" y="5143500"/>
            <a:ext cx="1357606" cy="1357606"/>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E59"/>
            </a:solidFill>
          </p:spPr>
        </p:sp>
      </p:grpSp>
      <p:sp>
        <p:nvSpPr>
          <p:cNvPr id="15" name="TextBox 15"/>
          <p:cNvSpPr txBox="1"/>
          <p:nvPr/>
        </p:nvSpPr>
        <p:spPr>
          <a:xfrm>
            <a:off x="12335705" y="5605831"/>
            <a:ext cx="1174316" cy="611886"/>
          </a:xfrm>
          <a:prstGeom prst="rect">
            <a:avLst/>
          </a:prstGeom>
        </p:spPr>
        <p:txBody>
          <a:bodyPr lIns="0" tIns="0" rIns="0" bIns="0" rtlCol="0" anchor="t">
            <a:spAutoFit/>
          </a:bodyPr>
          <a:lstStyle/>
          <a:p>
            <a:pPr algn="ctr">
              <a:lnSpc>
                <a:spcPts val="2352"/>
              </a:lnSpc>
            </a:pPr>
            <a:r>
              <a:rPr lang="en-US" sz="2100">
                <a:solidFill>
                  <a:srgbClr val="17165D"/>
                </a:solidFill>
                <a:latin typeface="Poppins Bold"/>
              </a:rPr>
              <a:t>RIGHT</a:t>
            </a:r>
          </a:p>
          <a:p>
            <a:pPr algn="ctr">
              <a:lnSpc>
                <a:spcPts val="2352"/>
              </a:lnSpc>
            </a:pPr>
            <a:r>
              <a:rPr lang="en-US" sz="2100">
                <a:solidFill>
                  <a:srgbClr val="17165D"/>
                </a:solidFill>
                <a:latin typeface="Poppins Bold"/>
              </a:rPr>
              <a:t>BRAIN</a:t>
            </a:r>
          </a:p>
        </p:txBody>
      </p:sp>
      <p:grpSp>
        <p:nvGrpSpPr>
          <p:cNvPr id="16" name="Group 16"/>
          <p:cNvGrpSpPr/>
          <p:nvPr/>
        </p:nvGrpSpPr>
        <p:grpSpPr>
          <a:xfrm>
            <a:off x="1028700" y="7944045"/>
            <a:ext cx="16230600" cy="1769953"/>
            <a:chOff x="0" y="0"/>
            <a:chExt cx="8561331" cy="933616"/>
          </a:xfrm>
        </p:grpSpPr>
        <p:sp>
          <p:nvSpPr>
            <p:cNvPr id="17" name="Freeform 17"/>
            <p:cNvSpPr/>
            <p:nvPr/>
          </p:nvSpPr>
          <p:spPr>
            <a:xfrm>
              <a:off x="0" y="0"/>
              <a:ext cx="8561332" cy="933616"/>
            </a:xfrm>
            <a:custGeom>
              <a:avLst/>
              <a:gdLst/>
              <a:ahLst/>
              <a:cxnLst/>
              <a:rect l="l" t="t" r="r" b="b"/>
              <a:pathLst>
                <a:path w="8561332" h="933616">
                  <a:moveTo>
                    <a:pt x="0" y="0"/>
                  </a:moveTo>
                  <a:lnTo>
                    <a:pt x="8561332" y="0"/>
                  </a:lnTo>
                  <a:lnTo>
                    <a:pt x="8561332" y="933616"/>
                  </a:lnTo>
                  <a:lnTo>
                    <a:pt x="0" y="933616"/>
                  </a:lnTo>
                  <a:close/>
                </a:path>
              </a:pathLst>
            </a:custGeom>
            <a:solidFill>
              <a:srgbClr val="C7D0D8"/>
            </a:solidFill>
          </p:spPr>
        </p:sp>
      </p:grpSp>
      <p:sp>
        <p:nvSpPr>
          <p:cNvPr id="18" name="TextBox 18"/>
          <p:cNvSpPr txBox="1"/>
          <p:nvPr/>
        </p:nvSpPr>
        <p:spPr>
          <a:xfrm>
            <a:off x="1368456" y="8079438"/>
            <a:ext cx="15577811" cy="1452880"/>
          </a:xfrm>
          <a:prstGeom prst="rect">
            <a:avLst/>
          </a:prstGeom>
        </p:spPr>
        <p:txBody>
          <a:bodyPr lIns="0" tIns="0" rIns="0" bIns="0" rtlCol="0" anchor="t">
            <a:spAutoFit/>
          </a:bodyPr>
          <a:lstStyle/>
          <a:p>
            <a:pPr>
              <a:lnSpc>
                <a:spcPts val="2869"/>
              </a:lnSpc>
            </a:pPr>
            <a:r>
              <a:rPr lang="en-US" sz="2049">
                <a:solidFill>
                  <a:srgbClr val="17165D"/>
                </a:solidFill>
                <a:latin typeface="Poppins Bold"/>
              </a:rPr>
              <a:t>When we hold the work of Allan Schore, Stephen Porges, and Frans DeWaal in conversation with one another, </a:t>
            </a:r>
            <a:r>
              <a:rPr lang="en-US" sz="2049">
                <a:solidFill>
                  <a:srgbClr val="17165D"/>
                </a:solidFill>
                <a:latin typeface="Poppins"/>
              </a:rPr>
              <a:t>we discover that</a:t>
            </a:r>
            <a:r>
              <a:rPr lang="en-US" sz="2049">
                <a:solidFill>
                  <a:srgbClr val="17165D"/>
                </a:solidFill>
                <a:latin typeface="Poppins Bold"/>
              </a:rPr>
              <a:t> Co-regulation</a:t>
            </a:r>
            <a:r>
              <a:rPr lang="en-US" sz="2049">
                <a:solidFill>
                  <a:srgbClr val="17165D"/>
                </a:solidFill>
                <a:latin typeface="Poppins"/>
              </a:rPr>
              <a:t> </a:t>
            </a:r>
            <a:r>
              <a:rPr lang="en-US" sz="2049">
                <a:solidFill>
                  <a:srgbClr val="17165D"/>
                </a:solidFill>
                <a:latin typeface="Poppins Bold"/>
              </a:rPr>
              <a:t>can be one of the most effective ways to resolve dysregulation, adversity, &amp; trauma</a:t>
            </a:r>
            <a:r>
              <a:rPr lang="en-US" sz="2049">
                <a:solidFill>
                  <a:srgbClr val="17165D"/>
                </a:solidFill>
                <a:latin typeface="Poppins"/>
              </a:rPr>
              <a:t>. </a:t>
            </a:r>
            <a:r>
              <a:rPr lang="en-US" sz="2049">
                <a:solidFill>
                  <a:srgbClr val="17165D"/>
                </a:solidFill>
                <a:latin typeface="Poppins Bold"/>
              </a:rPr>
              <a:t>Co-regulation</a:t>
            </a:r>
            <a:r>
              <a:rPr lang="en-US" sz="2049">
                <a:solidFill>
                  <a:srgbClr val="17165D"/>
                </a:solidFill>
                <a:latin typeface="Poppins"/>
              </a:rPr>
              <a:t> is the process of emotionally regulating with another person by influencing one another’s behavior either subconsciously or overtly through messages of perceived safety (Fogel, 1993).</a:t>
            </a:r>
          </a:p>
        </p:txBody>
      </p:sp>
      <p:sp>
        <p:nvSpPr>
          <p:cNvPr id="19" name="TextBox 19"/>
          <p:cNvSpPr txBox="1"/>
          <p:nvPr/>
        </p:nvSpPr>
        <p:spPr>
          <a:xfrm>
            <a:off x="1028700" y="1028700"/>
            <a:ext cx="4945373" cy="789817"/>
          </a:xfrm>
          <a:prstGeom prst="rect">
            <a:avLst/>
          </a:prstGeom>
        </p:spPr>
        <p:txBody>
          <a:bodyPr lIns="0" tIns="0" rIns="0" bIns="0" rtlCol="0" anchor="t">
            <a:spAutoFit/>
          </a:bodyPr>
          <a:lstStyle/>
          <a:p>
            <a:pPr>
              <a:lnSpc>
                <a:spcPts val="5760"/>
              </a:lnSpc>
            </a:pPr>
            <a:r>
              <a:rPr lang="en-US" sz="5237">
                <a:solidFill>
                  <a:srgbClr val="FFFFFF"/>
                </a:solidFill>
                <a:latin typeface="Poppins"/>
              </a:rPr>
              <a:t>Concept:</a:t>
            </a:r>
          </a:p>
        </p:txBody>
      </p:sp>
      <p:sp>
        <p:nvSpPr>
          <p:cNvPr id="20" name="TextBox 20"/>
          <p:cNvSpPr txBox="1"/>
          <p:nvPr/>
        </p:nvSpPr>
        <p:spPr>
          <a:xfrm>
            <a:off x="1028700" y="1752005"/>
            <a:ext cx="16230600" cy="1514312"/>
          </a:xfrm>
          <a:prstGeom prst="rect">
            <a:avLst/>
          </a:prstGeom>
        </p:spPr>
        <p:txBody>
          <a:bodyPr lIns="0" tIns="0" rIns="0" bIns="0" rtlCol="0" anchor="t">
            <a:spAutoFit/>
          </a:bodyPr>
          <a:lstStyle/>
          <a:p>
            <a:pPr>
              <a:lnSpc>
                <a:spcPts val="5760"/>
              </a:lnSpc>
            </a:pPr>
            <a:r>
              <a:rPr lang="en-US" sz="5237">
                <a:solidFill>
                  <a:srgbClr val="FEBF0E"/>
                </a:solidFill>
                <a:latin typeface="Poppins Bold"/>
              </a:rPr>
              <a:t>CO-REGULATION AS A SOLUTION FOR DYSREGULATION, ADVERSITY &amp; TRAUMA</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1996"/>
            <a:ext cx="18288000" cy="5314948"/>
            <a:chOff x="0" y="0"/>
            <a:chExt cx="6671512" cy="1938908"/>
          </a:xfrm>
        </p:grpSpPr>
        <p:sp>
          <p:nvSpPr>
            <p:cNvPr id="3" name="Freeform 3"/>
            <p:cNvSpPr/>
            <p:nvPr/>
          </p:nvSpPr>
          <p:spPr>
            <a:xfrm>
              <a:off x="0" y="0"/>
              <a:ext cx="6671512" cy="1938908"/>
            </a:xfrm>
            <a:custGeom>
              <a:avLst/>
              <a:gdLst/>
              <a:ahLst/>
              <a:cxnLst/>
              <a:rect l="l" t="t" r="r" b="b"/>
              <a:pathLst>
                <a:path w="6671512" h="1938908">
                  <a:moveTo>
                    <a:pt x="0" y="0"/>
                  </a:moveTo>
                  <a:lnTo>
                    <a:pt x="6671512" y="0"/>
                  </a:lnTo>
                  <a:lnTo>
                    <a:pt x="6671512" y="1938908"/>
                  </a:lnTo>
                  <a:lnTo>
                    <a:pt x="0" y="1938908"/>
                  </a:lnTo>
                  <a:close/>
                </a:path>
              </a:pathLst>
            </a:custGeom>
            <a:solidFill>
              <a:srgbClr val="F2F1F2"/>
            </a:solidFill>
          </p:spPr>
        </p:sp>
      </p:grpSp>
      <p:grpSp>
        <p:nvGrpSpPr>
          <p:cNvPr id="4" name="Group 4"/>
          <p:cNvGrpSpPr/>
          <p:nvPr/>
        </p:nvGrpSpPr>
        <p:grpSpPr>
          <a:xfrm>
            <a:off x="3314700" y="4698300"/>
            <a:ext cx="4090289" cy="409028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p:spPr>
        </p:sp>
      </p:grpSp>
      <p:grpSp>
        <p:nvGrpSpPr>
          <p:cNvPr id="6" name="Group 6"/>
          <p:cNvGrpSpPr/>
          <p:nvPr/>
        </p:nvGrpSpPr>
        <p:grpSpPr>
          <a:xfrm>
            <a:off x="10883011" y="4698300"/>
            <a:ext cx="4090289" cy="409028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p:spPr>
        </p:sp>
      </p:grpSp>
      <p:grpSp>
        <p:nvGrpSpPr>
          <p:cNvPr id="8" name="Group 8"/>
          <p:cNvGrpSpPr/>
          <p:nvPr/>
        </p:nvGrpSpPr>
        <p:grpSpPr>
          <a:xfrm>
            <a:off x="7098855" y="4698300"/>
            <a:ext cx="4090289" cy="409028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3965"/>
            </a:solidFill>
          </p:spPr>
        </p:sp>
      </p:grpSp>
      <p:sp>
        <p:nvSpPr>
          <p:cNvPr id="10" name="Freeform 10"/>
          <p:cNvSpPr/>
          <p:nvPr/>
        </p:nvSpPr>
        <p:spPr>
          <a:xfrm>
            <a:off x="3125037" y="2739960"/>
            <a:ext cx="1209033" cy="918865"/>
          </a:xfrm>
          <a:custGeom>
            <a:avLst/>
            <a:gdLst/>
            <a:ahLst/>
            <a:cxnLst/>
            <a:rect l="l" t="t" r="r" b="b"/>
            <a:pathLst>
              <a:path w="1209033" h="918865">
                <a:moveTo>
                  <a:pt x="0" y="0"/>
                </a:moveTo>
                <a:lnTo>
                  <a:pt x="1209033" y="0"/>
                </a:lnTo>
                <a:lnTo>
                  <a:pt x="1209033" y="918865"/>
                </a:lnTo>
                <a:lnTo>
                  <a:pt x="0" y="9188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3725361" y="6533896"/>
            <a:ext cx="3173291" cy="1738709"/>
          </a:xfrm>
          <a:prstGeom prst="rect">
            <a:avLst/>
          </a:prstGeom>
        </p:spPr>
        <p:txBody>
          <a:bodyPr lIns="0" tIns="0" rIns="0" bIns="0" rtlCol="0" anchor="t">
            <a:spAutoFit/>
          </a:bodyPr>
          <a:lstStyle/>
          <a:p>
            <a:pPr algn="ctr">
              <a:lnSpc>
                <a:spcPts val="2734"/>
              </a:lnSpc>
            </a:pPr>
            <a:r>
              <a:rPr lang="en-US" sz="2187">
                <a:solidFill>
                  <a:srgbClr val="000000"/>
                </a:solidFill>
                <a:latin typeface="Poppins"/>
              </a:rPr>
              <a:t>Influencing the family’s sense of calm by increasing their symbols of safety in the lower brain.</a:t>
            </a:r>
          </a:p>
        </p:txBody>
      </p:sp>
      <p:grpSp>
        <p:nvGrpSpPr>
          <p:cNvPr id="12" name="Group 12"/>
          <p:cNvGrpSpPr/>
          <p:nvPr/>
        </p:nvGrpSpPr>
        <p:grpSpPr>
          <a:xfrm>
            <a:off x="6845687" y="6490276"/>
            <a:ext cx="506337" cy="506337"/>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id="14" name="Freeform 14"/>
          <p:cNvSpPr/>
          <p:nvPr/>
        </p:nvSpPr>
        <p:spPr>
          <a:xfrm>
            <a:off x="7026452" y="6619414"/>
            <a:ext cx="144806" cy="248061"/>
          </a:xfrm>
          <a:custGeom>
            <a:avLst/>
            <a:gdLst/>
            <a:ahLst/>
            <a:cxnLst/>
            <a:rect l="l" t="t" r="r" b="b"/>
            <a:pathLst>
              <a:path w="144806" h="248061">
                <a:moveTo>
                  <a:pt x="0" y="0"/>
                </a:moveTo>
                <a:lnTo>
                  <a:pt x="144806" y="0"/>
                </a:lnTo>
                <a:lnTo>
                  <a:pt x="144806" y="248061"/>
                </a:lnTo>
                <a:lnTo>
                  <a:pt x="0" y="248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1341510" y="6533896"/>
            <a:ext cx="3173291" cy="1052894"/>
          </a:xfrm>
          <a:prstGeom prst="rect">
            <a:avLst/>
          </a:prstGeom>
        </p:spPr>
        <p:txBody>
          <a:bodyPr lIns="0" tIns="0" rIns="0" bIns="0" rtlCol="0" anchor="t">
            <a:spAutoFit/>
          </a:bodyPr>
          <a:lstStyle/>
          <a:p>
            <a:pPr algn="ctr">
              <a:lnSpc>
                <a:spcPts val="2737"/>
              </a:lnSpc>
            </a:pPr>
            <a:r>
              <a:rPr lang="en-US" sz="2189">
                <a:solidFill>
                  <a:srgbClr val="000000"/>
                </a:solidFill>
                <a:latin typeface="Poppins"/>
              </a:rPr>
              <a:t>Reducing the</a:t>
            </a:r>
          </a:p>
          <a:p>
            <a:pPr algn="ctr">
              <a:lnSpc>
                <a:spcPts val="2737"/>
              </a:lnSpc>
            </a:pPr>
            <a:r>
              <a:rPr lang="en-US" sz="2189">
                <a:solidFill>
                  <a:srgbClr val="000000"/>
                </a:solidFill>
                <a:latin typeface="Poppins"/>
              </a:rPr>
              <a:t>family’s experience of novelty.</a:t>
            </a:r>
          </a:p>
        </p:txBody>
      </p:sp>
      <p:grpSp>
        <p:nvGrpSpPr>
          <p:cNvPr id="16" name="Group 16"/>
          <p:cNvGrpSpPr/>
          <p:nvPr/>
        </p:nvGrpSpPr>
        <p:grpSpPr>
          <a:xfrm>
            <a:off x="10935976" y="6490276"/>
            <a:ext cx="506337" cy="50633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id="18" name="Freeform 18"/>
          <p:cNvSpPr/>
          <p:nvPr/>
        </p:nvSpPr>
        <p:spPr>
          <a:xfrm>
            <a:off x="11116742" y="6619414"/>
            <a:ext cx="144806" cy="248061"/>
          </a:xfrm>
          <a:custGeom>
            <a:avLst/>
            <a:gdLst/>
            <a:ahLst/>
            <a:cxnLst/>
            <a:rect l="l" t="t" r="r" b="b"/>
            <a:pathLst>
              <a:path w="144806" h="248061">
                <a:moveTo>
                  <a:pt x="0" y="0"/>
                </a:moveTo>
                <a:lnTo>
                  <a:pt x="144806" y="0"/>
                </a:lnTo>
                <a:lnTo>
                  <a:pt x="144806" y="248061"/>
                </a:lnTo>
                <a:lnTo>
                  <a:pt x="0" y="248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2488942" y="5001780"/>
            <a:ext cx="878427" cy="878427"/>
          </a:xfrm>
          <a:custGeom>
            <a:avLst/>
            <a:gdLst/>
            <a:ahLst/>
            <a:cxnLst/>
            <a:rect l="l" t="t" r="r" b="b"/>
            <a:pathLst>
              <a:path w="878427" h="878427">
                <a:moveTo>
                  <a:pt x="0" y="0"/>
                </a:moveTo>
                <a:lnTo>
                  <a:pt x="878427" y="0"/>
                </a:lnTo>
                <a:lnTo>
                  <a:pt x="878427" y="878427"/>
                </a:lnTo>
                <a:lnTo>
                  <a:pt x="0" y="8784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8568199" y="5001780"/>
            <a:ext cx="1151601" cy="1007651"/>
          </a:xfrm>
          <a:custGeom>
            <a:avLst/>
            <a:gdLst/>
            <a:ahLst/>
            <a:cxnLst/>
            <a:rect l="l" t="t" r="r" b="b"/>
            <a:pathLst>
              <a:path w="1151601" h="1007651">
                <a:moveTo>
                  <a:pt x="0" y="0"/>
                </a:moveTo>
                <a:lnTo>
                  <a:pt x="1151602" y="0"/>
                </a:lnTo>
                <a:lnTo>
                  <a:pt x="1151602" y="1007651"/>
                </a:lnTo>
                <a:lnTo>
                  <a:pt x="0" y="10076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a:off x="4683723" y="5071877"/>
            <a:ext cx="1256567" cy="738233"/>
          </a:xfrm>
          <a:custGeom>
            <a:avLst/>
            <a:gdLst/>
            <a:ahLst/>
            <a:cxnLst/>
            <a:rect l="l" t="t" r="r" b="b"/>
            <a:pathLst>
              <a:path w="1256567" h="738233">
                <a:moveTo>
                  <a:pt x="0" y="0"/>
                </a:moveTo>
                <a:lnTo>
                  <a:pt x="1256567" y="0"/>
                </a:lnTo>
                <a:lnTo>
                  <a:pt x="1256567" y="738233"/>
                </a:lnTo>
                <a:lnTo>
                  <a:pt x="0" y="7382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TextBox 22"/>
          <p:cNvSpPr txBox="1"/>
          <p:nvPr/>
        </p:nvSpPr>
        <p:spPr>
          <a:xfrm>
            <a:off x="2558222" y="1577530"/>
            <a:ext cx="5787315" cy="758825"/>
          </a:xfrm>
          <a:prstGeom prst="rect">
            <a:avLst/>
          </a:prstGeom>
        </p:spPr>
        <p:txBody>
          <a:bodyPr lIns="0" tIns="0" rIns="0" bIns="0" rtlCol="0" anchor="t">
            <a:spAutoFit/>
          </a:bodyPr>
          <a:lstStyle/>
          <a:p>
            <a:pPr>
              <a:lnSpc>
                <a:spcPts val="5500"/>
              </a:lnSpc>
            </a:pPr>
            <a:r>
              <a:rPr lang="en-US" sz="5000">
                <a:solidFill>
                  <a:srgbClr val="FEBF0E"/>
                </a:solidFill>
                <a:latin typeface="Poppins Bold"/>
              </a:rPr>
              <a:t>Co-regulation:</a:t>
            </a:r>
          </a:p>
        </p:txBody>
      </p:sp>
      <p:sp>
        <p:nvSpPr>
          <p:cNvPr id="23" name="TextBox 23"/>
          <p:cNvSpPr txBox="1"/>
          <p:nvPr/>
        </p:nvSpPr>
        <p:spPr>
          <a:xfrm>
            <a:off x="4167503" y="6077291"/>
            <a:ext cx="2289008" cy="397669"/>
          </a:xfrm>
          <a:prstGeom prst="rect">
            <a:avLst/>
          </a:prstGeom>
        </p:spPr>
        <p:txBody>
          <a:bodyPr lIns="0" tIns="0" rIns="0" bIns="0" rtlCol="0" anchor="t">
            <a:spAutoFit/>
          </a:bodyPr>
          <a:lstStyle/>
          <a:p>
            <a:pPr algn="ctr">
              <a:lnSpc>
                <a:spcPts val="3093"/>
              </a:lnSpc>
            </a:pPr>
            <a:r>
              <a:rPr lang="en-US" sz="2812">
                <a:solidFill>
                  <a:srgbClr val="000000"/>
                </a:solidFill>
                <a:latin typeface="Nunito Sans Bold"/>
              </a:rPr>
              <a:t>Peace</a:t>
            </a:r>
          </a:p>
        </p:txBody>
      </p:sp>
      <p:sp>
        <p:nvSpPr>
          <p:cNvPr id="24" name="TextBox 24"/>
          <p:cNvSpPr txBox="1"/>
          <p:nvPr/>
        </p:nvSpPr>
        <p:spPr>
          <a:xfrm>
            <a:off x="8018935" y="6077291"/>
            <a:ext cx="2250131" cy="397669"/>
          </a:xfrm>
          <a:prstGeom prst="rect">
            <a:avLst/>
          </a:prstGeom>
        </p:spPr>
        <p:txBody>
          <a:bodyPr lIns="0" tIns="0" rIns="0" bIns="0" rtlCol="0" anchor="t">
            <a:spAutoFit/>
          </a:bodyPr>
          <a:lstStyle/>
          <a:p>
            <a:pPr algn="ctr">
              <a:lnSpc>
                <a:spcPts val="3093"/>
              </a:lnSpc>
            </a:pPr>
            <a:r>
              <a:rPr lang="en-US" sz="2812">
                <a:solidFill>
                  <a:srgbClr val="FFFFFF"/>
                </a:solidFill>
                <a:latin typeface="Nunito Sans Bold"/>
              </a:rPr>
              <a:t>Power</a:t>
            </a:r>
          </a:p>
        </p:txBody>
      </p:sp>
      <p:sp>
        <p:nvSpPr>
          <p:cNvPr id="25" name="TextBox 25"/>
          <p:cNvSpPr txBox="1"/>
          <p:nvPr/>
        </p:nvSpPr>
        <p:spPr>
          <a:xfrm>
            <a:off x="7557355" y="6533896"/>
            <a:ext cx="3173291" cy="1052909"/>
          </a:xfrm>
          <a:prstGeom prst="rect">
            <a:avLst/>
          </a:prstGeom>
        </p:spPr>
        <p:txBody>
          <a:bodyPr lIns="0" tIns="0" rIns="0" bIns="0" rtlCol="0" anchor="t">
            <a:spAutoFit/>
          </a:bodyPr>
          <a:lstStyle/>
          <a:p>
            <a:pPr algn="ctr">
              <a:lnSpc>
                <a:spcPts val="2734"/>
              </a:lnSpc>
            </a:pPr>
            <a:r>
              <a:rPr lang="en-US" sz="2187">
                <a:solidFill>
                  <a:srgbClr val="FFFFFF"/>
                </a:solidFill>
                <a:latin typeface="Poppins"/>
              </a:rPr>
              <a:t>Facilitating the family’s ability to use their own agency.</a:t>
            </a:r>
          </a:p>
        </p:txBody>
      </p:sp>
      <p:sp>
        <p:nvSpPr>
          <p:cNvPr id="26" name="TextBox 26"/>
          <p:cNvSpPr txBox="1"/>
          <p:nvPr/>
        </p:nvSpPr>
        <p:spPr>
          <a:xfrm>
            <a:off x="11783651" y="6077291"/>
            <a:ext cx="2289008" cy="397669"/>
          </a:xfrm>
          <a:prstGeom prst="rect">
            <a:avLst/>
          </a:prstGeom>
        </p:spPr>
        <p:txBody>
          <a:bodyPr lIns="0" tIns="0" rIns="0" bIns="0" rtlCol="0" anchor="t">
            <a:spAutoFit/>
          </a:bodyPr>
          <a:lstStyle/>
          <a:p>
            <a:pPr algn="ctr">
              <a:lnSpc>
                <a:spcPts val="3093"/>
              </a:lnSpc>
            </a:pPr>
            <a:r>
              <a:rPr lang="en-US" sz="2812">
                <a:solidFill>
                  <a:srgbClr val="000000"/>
                </a:solidFill>
                <a:latin typeface="Nunito Sans Bold"/>
              </a:rPr>
              <a:t>Predictability</a:t>
            </a:r>
          </a:p>
        </p:txBody>
      </p:sp>
      <p:sp>
        <p:nvSpPr>
          <p:cNvPr id="27" name="TextBox 27"/>
          <p:cNvSpPr txBox="1"/>
          <p:nvPr/>
        </p:nvSpPr>
        <p:spPr>
          <a:xfrm>
            <a:off x="4643966" y="2739960"/>
            <a:ext cx="10518997" cy="1520190"/>
          </a:xfrm>
          <a:prstGeom prst="rect">
            <a:avLst/>
          </a:prstGeom>
        </p:spPr>
        <p:txBody>
          <a:bodyPr lIns="0" tIns="0" rIns="0" bIns="0" rtlCol="0" anchor="t">
            <a:spAutoFit/>
          </a:bodyPr>
          <a:lstStyle/>
          <a:p>
            <a:pPr>
              <a:lnSpc>
                <a:spcPts val="2969"/>
              </a:lnSpc>
            </a:pPr>
            <a:r>
              <a:rPr lang="en-US" sz="2699">
                <a:solidFill>
                  <a:srgbClr val="000000"/>
                </a:solidFill>
                <a:latin typeface="Poppins"/>
              </a:rPr>
              <a:t>Co-regulation is the process of emotionally regulating with another person by influencing one another’s behavior either subconsciously or overtly through messages of perceived safety (Alan Fogel, 1993, </a:t>
            </a:r>
            <a:r>
              <a:rPr lang="en-US" sz="2699">
                <a:solidFill>
                  <a:srgbClr val="000000"/>
                </a:solidFill>
                <a:latin typeface="Poppins Italics"/>
              </a:rPr>
              <a:t>adapted</a:t>
            </a:r>
            <a:r>
              <a:rPr lang="en-US" sz="2699">
                <a:solidFill>
                  <a:srgbClr val="000000"/>
                </a:solidFill>
                <a:latin typeface="Poppins"/>
              </a:rPr>
              <a:t>).</a:t>
            </a:r>
          </a:p>
        </p:txBody>
      </p:sp>
      <p:sp>
        <p:nvSpPr>
          <p:cNvPr id="28" name="TextBox 28"/>
          <p:cNvSpPr txBox="1"/>
          <p:nvPr/>
        </p:nvSpPr>
        <p:spPr>
          <a:xfrm>
            <a:off x="7525586" y="1577530"/>
            <a:ext cx="8204192" cy="758825"/>
          </a:xfrm>
          <a:prstGeom prst="rect">
            <a:avLst/>
          </a:prstGeom>
        </p:spPr>
        <p:txBody>
          <a:bodyPr lIns="0" tIns="0" rIns="0" bIns="0" rtlCol="0" anchor="t">
            <a:spAutoFit/>
          </a:bodyPr>
          <a:lstStyle/>
          <a:p>
            <a:pPr>
              <a:lnSpc>
                <a:spcPts val="5500"/>
              </a:lnSpc>
            </a:pPr>
            <a:r>
              <a:rPr lang="en-US" sz="5000">
                <a:solidFill>
                  <a:srgbClr val="203965"/>
                </a:solidFill>
                <a:latin typeface="Poppins Bold"/>
              </a:rPr>
              <a:t>What to offer your family</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3899643"/>
          </a:xfrm>
          <a:custGeom>
            <a:avLst/>
            <a:gdLst/>
            <a:ahLst/>
            <a:cxnLst/>
            <a:rect l="l" t="t" r="r" b="b"/>
            <a:pathLst>
              <a:path w="18288000" h="3899643">
                <a:moveTo>
                  <a:pt x="0" y="0"/>
                </a:moveTo>
                <a:lnTo>
                  <a:pt x="18288000" y="0"/>
                </a:lnTo>
                <a:lnTo>
                  <a:pt x="18288000" y="3899643"/>
                </a:lnTo>
                <a:lnTo>
                  <a:pt x="0" y="3899643"/>
                </a:lnTo>
                <a:lnTo>
                  <a:pt x="0" y="0"/>
                </a:lnTo>
                <a:close/>
              </a:path>
            </a:pathLst>
          </a:custGeom>
          <a:blipFill>
            <a:blip r:embed="rId2"/>
            <a:stretch>
              <a:fillRect t="-106224" b="-106224"/>
            </a:stretch>
          </a:blipFill>
        </p:spPr>
      </p:sp>
      <p:grpSp>
        <p:nvGrpSpPr>
          <p:cNvPr id="3" name="Group 3"/>
          <p:cNvGrpSpPr/>
          <p:nvPr/>
        </p:nvGrpSpPr>
        <p:grpSpPr>
          <a:xfrm>
            <a:off x="1028700" y="1106740"/>
            <a:ext cx="5623199" cy="8151560"/>
            <a:chOff x="0" y="0"/>
            <a:chExt cx="2068819" cy="2999023"/>
          </a:xfrm>
        </p:grpSpPr>
        <p:sp>
          <p:nvSpPr>
            <p:cNvPr id="4" name="Freeform 4"/>
            <p:cNvSpPr/>
            <p:nvPr/>
          </p:nvSpPr>
          <p:spPr>
            <a:xfrm>
              <a:off x="0" y="0"/>
              <a:ext cx="2068819" cy="2999023"/>
            </a:xfrm>
            <a:custGeom>
              <a:avLst/>
              <a:gdLst/>
              <a:ahLst/>
              <a:cxnLst/>
              <a:rect l="l" t="t" r="r" b="b"/>
              <a:pathLst>
                <a:path w="2068819" h="2999023">
                  <a:moveTo>
                    <a:pt x="0" y="0"/>
                  </a:moveTo>
                  <a:lnTo>
                    <a:pt x="2068819" y="0"/>
                  </a:lnTo>
                  <a:lnTo>
                    <a:pt x="2068819" y="2999023"/>
                  </a:lnTo>
                  <a:lnTo>
                    <a:pt x="0" y="2999023"/>
                  </a:lnTo>
                  <a:close/>
                </a:path>
              </a:pathLst>
            </a:custGeom>
            <a:solidFill>
              <a:srgbClr val="FEBF0E"/>
            </a:solidFill>
          </p:spPr>
        </p:sp>
      </p:grpSp>
      <p:sp>
        <p:nvSpPr>
          <p:cNvPr id="5" name="Freeform 5"/>
          <p:cNvSpPr/>
          <p:nvPr/>
        </p:nvSpPr>
        <p:spPr>
          <a:xfrm>
            <a:off x="1560632" y="3897200"/>
            <a:ext cx="4559335" cy="4114800"/>
          </a:xfrm>
          <a:custGeom>
            <a:avLst/>
            <a:gdLst/>
            <a:ahLst/>
            <a:cxnLst/>
            <a:rect l="l" t="t" r="r" b="b"/>
            <a:pathLst>
              <a:path w="4559335" h="4114800">
                <a:moveTo>
                  <a:pt x="0" y="0"/>
                </a:moveTo>
                <a:lnTo>
                  <a:pt x="4559335" y="0"/>
                </a:lnTo>
                <a:lnTo>
                  <a:pt x="45593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1302555" y="2411120"/>
            <a:ext cx="5075489" cy="790412"/>
          </a:xfrm>
          <a:prstGeom prst="rect">
            <a:avLst/>
          </a:prstGeom>
        </p:spPr>
        <p:txBody>
          <a:bodyPr lIns="0" tIns="0" rIns="0" bIns="0" rtlCol="0" anchor="t">
            <a:spAutoFit/>
          </a:bodyPr>
          <a:lstStyle/>
          <a:p>
            <a:pPr algn="ctr">
              <a:lnSpc>
                <a:spcPts val="5760"/>
              </a:lnSpc>
            </a:pPr>
            <a:r>
              <a:rPr lang="en-US" sz="5237">
                <a:solidFill>
                  <a:srgbClr val="090A60"/>
                </a:solidFill>
                <a:latin typeface="Poppins Bold"/>
              </a:rPr>
              <a:t>Let’s discuss!</a:t>
            </a:r>
          </a:p>
        </p:txBody>
      </p:sp>
      <p:sp>
        <p:nvSpPr>
          <p:cNvPr id="7" name="TextBox 7"/>
          <p:cNvSpPr txBox="1"/>
          <p:nvPr/>
        </p:nvSpPr>
        <p:spPr>
          <a:xfrm>
            <a:off x="7681147" y="4776907"/>
            <a:ext cx="9578153" cy="1504950"/>
          </a:xfrm>
          <a:prstGeom prst="rect">
            <a:avLst/>
          </a:prstGeom>
        </p:spPr>
        <p:txBody>
          <a:bodyPr lIns="0" tIns="0" rIns="0" bIns="0" rtlCol="0" anchor="t">
            <a:spAutoFit/>
          </a:bodyPr>
          <a:lstStyle/>
          <a:p>
            <a:pPr>
              <a:lnSpc>
                <a:spcPts val="3900"/>
              </a:lnSpc>
            </a:pPr>
            <a:r>
              <a:rPr lang="en-US" sz="3000" spc="-60">
                <a:solidFill>
                  <a:srgbClr val="000000"/>
                </a:solidFill>
                <a:latin typeface="Poppins Bold"/>
              </a:rPr>
              <a:t>In what ways are you already offering your families peace, power, and predictability during the supportive process?</a:t>
            </a:r>
          </a:p>
        </p:txBody>
      </p:sp>
      <p:grpSp>
        <p:nvGrpSpPr>
          <p:cNvPr id="8" name="Group 8"/>
          <p:cNvGrpSpPr/>
          <p:nvPr/>
        </p:nvGrpSpPr>
        <p:grpSpPr>
          <a:xfrm>
            <a:off x="10270915" y="7277178"/>
            <a:ext cx="489621" cy="489621"/>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id="10" name="Freeform 10"/>
          <p:cNvSpPr/>
          <p:nvPr/>
        </p:nvSpPr>
        <p:spPr>
          <a:xfrm>
            <a:off x="10445713" y="7402052"/>
            <a:ext cx="140025" cy="239872"/>
          </a:xfrm>
          <a:custGeom>
            <a:avLst/>
            <a:gdLst/>
            <a:ahLst/>
            <a:cxnLst/>
            <a:rect l="l" t="t" r="r" b="b"/>
            <a:pathLst>
              <a:path w="140025" h="239872">
                <a:moveTo>
                  <a:pt x="0" y="0"/>
                </a:moveTo>
                <a:lnTo>
                  <a:pt x="140025" y="0"/>
                </a:lnTo>
                <a:lnTo>
                  <a:pt x="140025" y="239872"/>
                </a:lnTo>
                <a:lnTo>
                  <a:pt x="0" y="2398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p:nvPr/>
        </p:nvGrpSpPr>
        <p:grpSpPr>
          <a:xfrm>
            <a:off x="14226169" y="7277178"/>
            <a:ext cx="489621" cy="489621"/>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id="13" name="Freeform 13"/>
          <p:cNvSpPr/>
          <p:nvPr/>
        </p:nvSpPr>
        <p:spPr>
          <a:xfrm>
            <a:off x="14400967" y="7402052"/>
            <a:ext cx="140025" cy="239872"/>
          </a:xfrm>
          <a:custGeom>
            <a:avLst/>
            <a:gdLst/>
            <a:ahLst/>
            <a:cxnLst/>
            <a:rect l="l" t="t" r="r" b="b"/>
            <a:pathLst>
              <a:path w="140025" h="239872">
                <a:moveTo>
                  <a:pt x="0" y="0"/>
                </a:moveTo>
                <a:lnTo>
                  <a:pt x="140026" y="0"/>
                </a:lnTo>
                <a:lnTo>
                  <a:pt x="140026" y="239872"/>
                </a:lnTo>
                <a:lnTo>
                  <a:pt x="0" y="2398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5727866" y="6689780"/>
            <a:ext cx="849427" cy="849427"/>
          </a:xfrm>
          <a:custGeom>
            <a:avLst/>
            <a:gdLst/>
            <a:ahLst/>
            <a:cxnLst/>
            <a:rect l="l" t="t" r="r" b="b"/>
            <a:pathLst>
              <a:path w="849427" h="849427">
                <a:moveTo>
                  <a:pt x="0" y="0"/>
                </a:moveTo>
                <a:lnTo>
                  <a:pt x="849428" y="0"/>
                </a:lnTo>
                <a:lnTo>
                  <a:pt x="849428" y="849427"/>
                </a:lnTo>
                <a:lnTo>
                  <a:pt x="0" y="849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11936561" y="6689780"/>
            <a:ext cx="1113583" cy="974385"/>
          </a:xfrm>
          <a:custGeom>
            <a:avLst/>
            <a:gdLst/>
            <a:ahLst/>
            <a:cxnLst/>
            <a:rect l="l" t="t" r="r" b="b"/>
            <a:pathLst>
              <a:path w="1113583" h="974385">
                <a:moveTo>
                  <a:pt x="0" y="0"/>
                </a:moveTo>
                <a:lnTo>
                  <a:pt x="1113583" y="0"/>
                </a:lnTo>
                <a:lnTo>
                  <a:pt x="1113583" y="974385"/>
                </a:lnTo>
                <a:lnTo>
                  <a:pt x="0" y="9743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8180325" y="6757563"/>
            <a:ext cx="1215083" cy="713862"/>
          </a:xfrm>
          <a:custGeom>
            <a:avLst/>
            <a:gdLst/>
            <a:ahLst/>
            <a:cxnLst/>
            <a:rect l="l" t="t" r="r" b="b"/>
            <a:pathLst>
              <a:path w="1215083" h="713862">
                <a:moveTo>
                  <a:pt x="0" y="0"/>
                </a:moveTo>
                <a:lnTo>
                  <a:pt x="1215084" y="0"/>
                </a:lnTo>
                <a:lnTo>
                  <a:pt x="1215084" y="713861"/>
                </a:lnTo>
                <a:lnTo>
                  <a:pt x="0" y="7138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TextBox 17"/>
          <p:cNvSpPr txBox="1"/>
          <p:nvPr/>
        </p:nvSpPr>
        <p:spPr>
          <a:xfrm>
            <a:off x="7681147" y="7730728"/>
            <a:ext cx="2213440" cy="383597"/>
          </a:xfrm>
          <a:prstGeom prst="rect">
            <a:avLst/>
          </a:prstGeom>
        </p:spPr>
        <p:txBody>
          <a:bodyPr lIns="0" tIns="0" rIns="0" bIns="0" rtlCol="0" anchor="t">
            <a:spAutoFit/>
          </a:bodyPr>
          <a:lstStyle/>
          <a:p>
            <a:pPr algn="ctr">
              <a:lnSpc>
                <a:spcPts val="2991"/>
              </a:lnSpc>
            </a:pPr>
            <a:r>
              <a:rPr lang="en-US" sz="2719">
                <a:solidFill>
                  <a:srgbClr val="000000"/>
                </a:solidFill>
                <a:latin typeface="Nunito Sans Bold"/>
              </a:rPr>
              <a:t>Peace</a:t>
            </a:r>
          </a:p>
        </p:txBody>
      </p:sp>
      <p:sp>
        <p:nvSpPr>
          <p:cNvPr id="18" name="TextBox 18"/>
          <p:cNvSpPr txBox="1"/>
          <p:nvPr/>
        </p:nvSpPr>
        <p:spPr>
          <a:xfrm>
            <a:off x="11405430" y="7730728"/>
            <a:ext cx="2175846" cy="383597"/>
          </a:xfrm>
          <a:prstGeom prst="rect">
            <a:avLst/>
          </a:prstGeom>
        </p:spPr>
        <p:txBody>
          <a:bodyPr lIns="0" tIns="0" rIns="0" bIns="0" rtlCol="0" anchor="t">
            <a:spAutoFit/>
          </a:bodyPr>
          <a:lstStyle/>
          <a:p>
            <a:pPr algn="ctr">
              <a:lnSpc>
                <a:spcPts val="2991"/>
              </a:lnSpc>
            </a:pPr>
            <a:r>
              <a:rPr lang="en-US" sz="2719">
                <a:solidFill>
                  <a:srgbClr val="090A60"/>
                </a:solidFill>
                <a:latin typeface="Nunito Sans Bold"/>
              </a:rPr>
              <a:t>Power</a:t>
            </a:r>
          </a:p>
        </p:txBody>
      </p:sp>
      <p:sp>
        <p:nvSpPr>
          <p:cNvPr id="19" name="TextBox 19"/>
          <p:cNvSpPr txBox="1"/>
          <p:nvPr/>
        </p:nvSpPr>
        <p:spPr>
          <a:xfrm>
            <a:off x="15045860" y="7730728"/>
            <a:ext cx="2213440" cy="383597"/>
          </a:xfrm>
          <a:prstGeom prst="rect">
            <a:avLst/>
          </a:prstGeom>
        </p:spPr>
        <p:txBody>
          <a:bodyPr lIns="0" tIns="0" rIns="0" bIns="0" rtlCol="0" anchor="t">
            <a:spAutoFit/>
          </a:bodyPr>
          <a:lstStyle/>
          <a:p>
            <a:pPr algn="ctr">
              <a:lnSpc>
                <a:spcPts val="2991"/>
              </a:lnSpc>
            </a:pPr>
            <a:r>
              <a:rPr lang="en-US" sz="2719">
                <a:solidFill>
                  <a:srgbClr val="000000"/>
                </a:solidFill>
                <a:latin typeface="Nunito Sans Bold"/>
              </a:rPr>
              <a:t>Predictability</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970672"/>
            <a:ext cx="18288000" cy="5916272"/>
            <a:chOff x="0" y="0"/>
            <a:chExt cx="6671512" cy="2158272"/>
          </a:xfrm>
        </p:grpSpPr>
        <p:sp>
          <p:nvSpPr>
            <p:cNvPr id="3" name="Freeform 3"/>
            <p:cNvSpPr/>
            <p:nvPr/>
          </p:nvSpPr>
          <p:spPr>
            <a:xfrm>
              <a:off x="0" y="0"/>
              <a:ext cx="6671512" cy="2158272"/>
            </a:xfrm>
            <a:custGeom>
              <a:avLst/>
              <a:gdLst/>
              <a:ahLst/>
              <a:cxnLst/>
              <a:rect l="l" t="t" r="r" b="b"/>
              <a:pathLst>
                <a:path w="6671512" h="2158272">
                  <a:moveTo>
                    <a:pt x="0" y="0"/>
                  </a:moveTo>
                  <a:lnTo>
                    <a:pt x="6671512" y="0"/>
                  </a:lnTo>
                  <a:lnTo>
                    <a:pt x="6671512" y="2158272"/>
                  </a:lnTo>
                  <a:lnTo>
                    <a:pt x="0" y="2158272"/>
                  </a:lnTo>
                  <a:close/>
                </a:path>
              </a:pathLst>
            </a:custGeom>
            <a:solidFill>
              <a:srgbClr val="F2F1F2"/>
            </a:solidFill>
          </p:spPr>
        </p:sp>
      </p:grpSp>
      <p:grpSp>
        <p:nvGrpSpPr>
          <p:cNvPr id="4" name="Group 4"/>
          <p:cNvGrpSpPr/>
          <p:nvPr/>
        </p:nvGrpSpPr>
        <p:grpSpPr>
          <a:xfrm>
            <a:off x="7833527" y="4660200"/>
            <a:ext cx="2620945" cy="2620945"/>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p:spPr>
        </p:sp>
      </p:grpSp>
      <p:sp>
        <p:nvSpPr>
          <p:cNvPr id="6" name="Freeform 6"/>
          <p:cNvSpPr/>
          <p:nvPr/>
        </p:nvSpPr>
        <p:spPr>
          <a:xfrm>
            <a:off x="3125037" y="2739960"/>
            <a:ext cx="1209033" cy="918865"/>
          </a:xfrm>
          <a:custGeom>
            <a:avLst/>
            <a:gdLst/>
            <a:ahLst/>
            <a:cxnLst/>
            <a:rect l="l" t="t" r="r" b="b"/>
            <a:pathLst>
              <a:path w="1209033" h="918865">
                <a:moveTo>
                  <a:pt x="0" y="0"/>
                </a:moveTo>
                <a:lnTo>
                  <a:pt x="1209033" y="0"/>
                </a:lnTo>
                <a:lnTo>
                  <a:pt x="1209033" y="918865"/>
                </a:lnTo>
                <a:lnTo>
                  <a:pt x="0" y="9188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2558222" y="1577530"/>
            <a:ext cx="5787315" cy="758825"/>
          </a:xfrm>
          <a:prstGeom prst="rect">
            <a:avLst/>
          </a:prstGeom>
        </p:spPr>
        <p:txBody>
          <a:bodyPr lIns="0" tIns="0" rIns="0" bIns="0" rtlCol="0" anchor="t">
            <a:spAutoFit/>
          </a:bodyPr>
          <a:lstStyle/>
          <a:p>
            <a:pPr>
              <a:lnSpc>
                <a:spcPts val="5500"/>
              </a:lnSpc>
            </a:pPr>
            <a:r>
              <a:rPr lang="en-US" sz="5000">
                <a:solidFill>
                  <a:srgbClr val="FEBF0E"/>
                </a:solidFill>
                <a:latin typeface="Poppins Bold"/>
              </a:rPr>
              <a:t>Co-regulation:</a:t>
            </a:r>
          </a:p>
        </p:txBody>
      </p:sp>
      <p:sp>
        <p:nvSpPr>
          <p:cNvPr id="8" name="TextBox 8"/>
          <p:cNvSpPr txBox="1"/>
          <p:nvPr/>
        </p:nvSpPr>
        <p:spPr>
          <a:xfrm>
            <a:off x="4643966" y="2739960"/>
            <a:ext cx="10518997" cy="1520190"/>
          </a:xfrm>
          <a:prstGeom prst="rect">
            <a:avLst/>
          </a:prstGeom>
        </p:spPr>
        <p:txBody>
          <a:bodyPr lIns="0" tIns="0" rIns="0" bIns="0" rtlCol="0" anchor="t">
            <a:spAutoFit/>
          </a:bodyPr>
          <a:lstStyle/>
          <a:p>
            <a:pPr>
              <a:lnSpc>
                <a:spcPts val="2969"/>
              </a:lnSpc>
            </a:pPr>
            <a:r>
              <a:rPr lang="en-US" sz="2699">
                <a:solidFill>
                  <a:srgbClr val="000000"/>
                </a:solidFill>
                <a:latin typeface="Poppins"/>
              </a:rPr>
              <a:t>Co-regulation is the process of emotionally regulating with another person by influencing one another’s behavior either subconsciously or overtly through messages of perceived safety (Alan Fogel, 1993, </a:t>
            </a:r>
            <a:r>
              <a:rPr lang="en-US" sz="2699">
                <a:solidFill>
                  <a:srgbClr val="000000"/>
                </a:solidFill>
                <a:latin typeface="Poppins Italics"/>
              </a:rPr>
              <a:t>adapted</a:t>
            </a:r>
            <a:r>
              <a:rPr lang="en-US" sz="2699">
                <a:solidFill>
                  <a:srgbClr val="000000"/>
                </a:solidFill>
                <a:latin typeface="Poppins"/>
              </a:rPr>
              <a:t>).</a:t>
            </a:r>
          </a:p>
        </p:txBody>
      </p:sp>
      <p:sp>
        <p:nvSpPr>
          <p:cNvPr id="9" name="TextBox 9"/>
          <p:cNvSpPr txBox="1"/>
          <p:nvPr/>
        </p:nvSpPr>
        <p:spPr>
          <a:xfrm>
            <a:off x="7525586" y="1577530"/>
            <a:ext cx="8204192" cy="758825"/>
          </a:xfrm>
          <a:prstGeom prst="rect">
            <a:avLst/>
          </a:prstGeom>
        </p:spPr>
        <p:txBody>
          <a:bodyPr lIns="0" tIns="0" rIns="0" bIns="0" rtlCol="0" anchor="t">
            <a:spAutoFit/>
          </a:bodyPr>
          <a:lstStyle/>
          <a:p>
            <a:pPr>
              <a:lnSpc>
                <a:spcPts val="5500"/>
              </a:lnSpc>
            </a:pPr>
            <a:r>
              <a:rPr lang="en-US" sz="5000">
                <a:solidFill>
                  <a:srgbClr val="203965"/>
                </a:solidFill>
                <a:latin typeface="Poppins Bold"/>
              </a:rPr>
              <a:t>What to offer your family</a:t>
            </a:r>
          </a:p>
        </p:txBody>
      </p:sp>
      <p:sp>
        <p:nvSpPr>
          <p:cNvPr id="10" name="TextBox 10"/>
          <p:cNvSpPr txBox="1"/>
          <p:nvPr/>
        </p:nvSpPr>
        <p:spPr>
          <a:xfrm>
            <a:off x="1028700" y="7423858"/>
            <a:ext cx="7870672" cy="1714500"/>
          </a:xfrm>
          <a:prstGeom prst="rect">
            <a:avLst/>
          </a:prstGeom>
        </p:spPr>
        <p:txBody>
          <a:bodyPr lIns="0" tIns="0" rIns="0" bIns="0" rtlCol="0" anchor="t">
            <a:spAutoFit/>
          </a:bodyPr>
          <a:lstStyle/>
          <a:p>
            <a:pPr marL="647700" lvl="1" indent="-323850">
              <a:lnSpc>
                <a:spcPts val="3300"/>
              </a:lnSpc>
              <a:buFont typeface="Arial"/>
              <a:buChar char="•"/>
            </a:pPr>
            <a:r>
              <a:rPr lang="en-US" sz="3000" spc="-246">
                <a:solidFill>
                  <a:srgbClr val="000000"/>
                </a:solidFill>
                <a:latin typeface="Poppins Bold"/>
              </a:rPr>
              <a:t>Show up regulated to every interaction   (i.e., synchrony)</a:t>
            </a:r>
          </a:p>
          <a:p>
            <a:pPr marL="647700" lvl="1" indent="-323850">
              <a:lnSpc>
                <a:spcPts val="3300"/>
              </a:lnSpc>
              <a:buFont typeface="Arial"/>
              <a:buChar char="•"/>
            </a:pPr>
            <a:r>
              <a:rPr lang="en-US" sz="3000" spc="-246">
                <a:solidFill>
                  <a:srgbClr val="000000"/>
                </a:solidFill>
                <a:latin typeface="Poppins Bold"/>
              </a:rPr>
              <a:t>Break the ice of every interaction with “connection” time (e.g., humor, empathy)</a:t>
            </a:r>
          </a:p>
        </p:txBody>
      </p:sp>
      <p:sp>
        <p:nvSpPr>
          <p:cNvPr id="11" name="TextBox 11"/>
          <p:cNvSpPr txBox="1"/>
          <p:nvPr/>
        </p:nvSpPr>
        <p:spPr>
          <a:xfrm>
            <a:off x="9388628" y="7262095"/>
            <a:ext cx="7870672" cy="2133600"/>
          </a:xfrm>
          <a:prstGeom prst="rect">
            <a:avLst/>
          </a:prstGeom>
        </p:spPr>
        <p:txBody>
          <a:bodyPr lIns="0" tIns="0" rIns="0" bIns="0" rtlCol="0" anchor="t">
            <a:spAutoFit/>
          </a:bodyPr>
          <a:lstStyle/>
          <a:p>
            <a:pPr marL="647700" lvl="1" indent="-323850">
              <a:lnSpc>
                <a:spcPts val="3300"/>
              </a:lnSpc>
              <a:buFont typeface="Arial"/>
              <a:buChar char="•"/>
            </a:pPr>
            <a:r>
              <a:rPr lang="en-US" sz="3000" spc="-234">
                <a:solidFill>
                  <a:srgbClr val="000000"/>
                </a:solidFill>
                <a:latin typeface="Poppins Bold"/>
              </a:rPr>
              <a:t>Accommodate  for signs of dysregulation</a:t>
            </a:r>
          </a:p>
          <a:p>
            <a:pPr marL="647700" lvl="1" indent="-323850">
              <a:lnSpc>
                <a:spcPts val="3300"/>
              </a:lnSpc>
              <a:buFont typeface="Arial"/>
              <a:buChar char="•"/>
            </a:pPr>
            <a:r>
              <a:rPr lang="en-US" sz="3000" spc="-234">
                <a:solidFill>
                  <a:srgbClr val="000000"/>
                </a:solidFill>
                <a:latin typeface="Poppins Bold"/>
              </a:rPr>
              <a:t>Adjust tone to convey empathy</a:t>
            </a:r>
          </a:p>
          <a:p>
            <a:pPr marL="647700" lvl="1" indent="-323850">
              <a:lnSpc>
                <a:spcPts val="3300"/>
              </a:lnSpc>
              <a:buFont typeface="Arial"/>
              <a:buChar char="•"/>
            </a:pPr>
            <a:r>
              <a:rPr lang="en-US" sz="3000" spc="-234">
                <a:solidFill>
                  <a:srgbClr val="000000"/>
                </a:solidFill>
                <a:latin typeface="Poppins Bold"/>
              </a:rPr>
              <a:t>“Repair when there’s a tear” (e.g., addressing lapses in knowledge or  missed expectations)</a:t>
            </a:r>
          </a:p>
        </p:txBody>
      </p:sp>
      <p:sp>
        <p:nvSpPr>
          <p:cNvPr id="12" name="Freeform 12"/>
          <p:cNvSpPr/>
          <p:nvPr/>
        </p:nvSpPr>
        <p:spPr>
          <a:xfrm>
            <a:off x="8515716" y="5269131"/>
            <a:ext cx="1256567" cy="738233"/>
          </a:xfrm>
          <a:custGeom>
            <a:avLst/>
            <a:gdLst/>
            <a:ahLst/>
            <a:cxnLst/>
            <a:rect l="l" t="t" r="r" b="b"/>
            <a:pathLst>
              <a:path w="1256567" h="738233">
                <a:moveTo>
                  <a:pt x="0" y="0"/>
                </a:moveTo>
                <a:lnTo>
                  <a:pt x="1256568" y="0"/>
                </a:lnTo>
                <a:lnTo>
                  <a:pt x="1256568" y="738233"/>
                </a:lnTo>
                <a:lnTo>
                  <a:pt x="0" y="738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7999496" y="6274545"/>
            <a:ext cx="2289008" cy="397669"/>
          </a:xfrm>
          <a:prstGeom prst="rect">
            <a:avLst/>
          </a:prstGeom>
        </p:spPr>
        <p:txBody>
          <a:bodyPr lIns="0" tIns="0" rIns="0" bIns="0" rtlCol="0" anchor="t">
            <a:spAutoFit/>
          </a:bodyPr>
          <a:lstStyle/>
          <a:p>
            <a:pPr algn="ctr">
              <a:lnSpc>
                <a:spcPts val="3093"/>
              </a:lnSpc>
            </a:pPr>
            <a:r>
              <a:rPr lang="en-US" sz="2812">
                <a:solidFill>
                  <a:srgbClr val="000000"/>
                </a:solidFill>
                <a:latin typeface="Nunito Sans Bold"/>
              </a:rPr>
              <a:t>Peace</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970672"/>
            <a:ext cx="18288000" cy="5916272"/>
            <a:chOff x="0" y="0"/>
            <a:chExt cx="6671512" cy="2158272"/>
          </a:xfrm>
        </p:grpSpPr>
        <p:sp>
          <p:nvSpPr>
            <p:cNvPr id="3" name="Freeform 3"/>
            <p:cNvSpPr/>
            <p:nvPr/>
          </p:nvSpPr>
          <p:spPr>
            <a:xfrm>
              <a:off x="0" y="0"/>
              <a:ext cx="6671512" cy="2158272"/>
            </a:xfrm>
            <a:custGeom>
              <a:avLst/>
              <a:gdLst/>
              <a:ahLst/>
              <a:cxnLst/>
              <a:rect l="l" t="t" r="r" b="b"/>
              <a:pathLst>
                <a:path w="6671512" h="2158272">
                  <a:moveTo>
                    <a:pt x="0" y="0"/>
                  </a:moveTo>
                  <a:lnTo>
                    <a:pt x="6671512" y="0"/>
                  </a:lnTo>
                  <a:lnTo>
                    <a:pt x="6671512" y="2158272"/>
                  </a:lnTo>
                  <a:lnTo>
                    <a:pt x="0" y="2158272"/>
                  </a:lnTo>
                  <a:close/>
                </a:path>
              </a:pathLst>
            </a:custGeom>
            <a:solidFill>
              <a:srgbClr val="F2F1F2"/>
            </a:solidFill>
          </p:spPr>
        </p:sp>
      </p:grpSp>
      <p:grpSp>
        <p:nvGrpSpPr>
          <p:cNvPr id="4" name="Group 4"/>
          <p:cNvGrpSpPr/>
          <p:nvPr/>
        </p:nvGrpSpPr>
        <p:grpSpPr>
          <a:xfrm>
            <a:off x="7833527" y="4660200"/>
            <a:ext cx="2620945" cy="2620945"/>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3965"/>
            </a:solidFill>
          </p:spPr>
        </p:sp>
      </p:grpSp>
      <p:sp>
        <p:nvSpPr>
          <p:cNvPr id="6" name="Freeform 6"/>
          <p:cNvSpPr/>
          <p:nvPr/>
        </p:nvSpPr>
        <p:spPr>
          <a:xfrm>
            <a:off x="3125037" y="2739960"/>
            <a:ext cx="1209033" cy="918865"/>
          </a:xfrm>
          <a:custGeom>
            <a:avLst/>
            <a:gdLst/>
            <a:ahLst/>
            <a:cxnLst/>
            <a:rect l="l" t="t" r="r" b="b"/>
            <a:pathLst>
              <a:path w="1209033" h="918865">
                <a:moveTo>
                  <a:pt x="0" y="0"/>
                </a:moveTo>
                <a:lnTo>
                  <a:pt x="1209033" y="0"/>
                </a:lnTo>
                <a:lnTo>
                  <a:pt x="1209033" y="918865"/>
                </a:lnTo>
                <a:lnTo>
                  <a:pt x="0" y="9188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8568199" y="5234082"/>
            <a:ext cx="1151601" cy="1007651"/>
          </a:xfrm>
          <a:custGeom>
            <a:avLst/>
            <a:gdLst/>
            <a:ahLst/>
            <a:cxnLst/>
            <a:rect l="l" t="t" r="r" b="b"/>
            <a:pathLst>
              <a:path w="1151601" h="1007651">
                <a:moveTo>
                  <a:pt x="0" y="0"/>
                </a:moveTo>
                <a:lnTo>
                  <a:pt x="1151602" y="0"/>
                </a:lnTo>
                <a:lnTo>
                  <a:pt x="1151602" y="1007651"/>
                </a:lnTo>
                <a:lnTo>
                  <a:pt x="0" y="1007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2558222" y="1577530"/>
            <a:ext cx="5787315" cy="758825"/>
          </a:xfrm>
          <a:prstGeom prst="rect">
            <a:avLst/>
          </a:prstGeom>
        </p:spPr>
        <p:txBody>
          <a:bodyPr lIns="0" tIns="0" rIns="0" bIns="0" rtlCol="0" anchor="t">
            <a:spAutoFit/>
          </a:bodyPr>
          <a:lstStyle/>
          <a:p>
            <a:pPr>
              <a:lnSpc>
                <a:spcPts val="5500"/>
              </a:lnSpc>
            </a:pPr>
            <a:r>
              <a:rPr lang="en-US" sz="5000">
                <a:solidFill>
                  <a:srgbClr val="FEBF0E"/>
                </a:solidFill>
                <a:latin typeface="Poppins Bold"/>
              </a:rPr>
              <a:t>Co-regulation:</a:t>
            </a:r>
          </a:p>
        </p:txBody>
      </p:sp>
      <p:sp>
        <p:nvSpPr>
          <p:cNvPr id="9" name="TextBox 9"/>
          <p:cNvSpPr txBox="1"/>
          <p:nvPr/>
        </p:nvSpPr>
        <p:spPr>
          <a:xfrm>
            <a:off x="8018935" y="6309593"/>
            <a:ext cx="2250131" cy="397669"/>
          </a:xfrm>
          <a:prstGeom prst="rect">
            <a:avLst/>
          </a:prstGeom>
        </p:spPr>
        <p:txBody>
          <a:bodyPr lIns="0" tIns="0" rIns="0" bIns="0" rtlCol="0" anchor="t">
            <a:spAutoFit/>
          </a:bodyPr>
          <a:lstStyle/>
          <a:p>
            <a:pPr algn="ctr">
              <a:lnSpc>
                <a:spcPts val="3093"/>
              </a:lnSpc>
            </a:pPr>
            <a:r>
              <a:rPr lang="en-US" sz="2812">
                <a:solidFill>
                  <a:srgbClr val="FFFFFF"/>
                </a:solidFill>
                <a:latin typeface="Nunito Sans Bold"/>
              </a:rPr>
              <a:t>Power</a:t>
            </a:r>
          </a:p>
        </p:txBody>
      </p:sp>
      <p:sp>
        <p:nvSpPr>
          <p:cNvPr id="10" name="TextBox 10"/>
          <p:cNvSpPr txBox="1"/>
          <p:nvPr/>
        </p:nvSpPr>
        <p:spPr>
          <a:xfrm>
            <a:off x="4643966" y="2739960"/>
            <a:ext cx="10518997" cy="1520190"/>
          </a:xfrm>
          <a:prstGeom prst="rect">
            <a:avLst/>
          </a:prstGeom>
        </p:spPr>
        <p:txBody>
          <a:bodyPr lIns="0" tIns="0" rIns="0" bIns="0" rtlCol="0" anchor="t">
            <a:spAutoFit/>
          </a:bodyPr>
          <a:lstStyle/>
          <a:p>
            <a:pPr>
              <a:lnSpc>
                <a:spcPts val="2969"/>
              </a:lnSpc>
            </a:pPr>
            <a:r>
              <a:rPr lang="en-US" sz="2699">
                <a:solidFill>
                  <a:srgbClr val="000000"/>
                </a:solidFill>
                <a:latin typeface="Poppins"/>
              </a:rPr>
              <a:t>Co-regulation is the process of emotionally regulating with another person by influencing one another’s behavior either subconsciously or overtly through messages of perceived safety (Alan Fogel, 1993, </a:t>
            </a:r>
            <a:r>
              <a:rPr lang="en-US" sz="2699">
                <a:solidFill>
                  <a:srgbClr val="000000"/>
                </a:solidFill>
                <a:latin typeface="Poppins Italics"/>
              </a:rPr>
              <a:t>adapted</a:t>
            </a:r>
            <a:r>
              <a:rPr lang="en-US" sz="2699">
                <a:solidFill>
                  <a:srgbClr val="000000"/>
                </a:solidFill>
                <a:latin typeface="Poppins"/>
              </a:rPr>
              <a:t>).</a:t>
            </a:r>
          </a:p>
        </p:txBody>
      </p:sp>
      <p:sp>
        <p:nvSpPr>
          <p:cNvPr id="11" name="TextBox 11"/>
          <p:cNvSpPr txBox="1"/>
          <p:nvPr/>
        </p:nvSpPr>
        <p:spPr>
          <a:xfrm>
            <a:off x="7525586" y="1577530"/>
            <a:ext cx="8204192" cy="758825"/>
          </a:xfrm>
          <a:prstGeom prst="rect">
            <a:avLst/>
          </a:prstGeom>
        </p:spPr>
        <p:txBody>
          <a:bodyPr lIns="0" tIns="0" rIns="0" bIns="0" rtlCol="0" anchor="t">
            <a:spAutoFit/>
          </a:bodyPr>
          <a:lstStyle/>
          <a:p>
            <a:pPr>
              <a:lnSpc>
                <a:spcPts val="5500"/>
              </a:lnSpc>
            </a:pPr>
            <a:r>
              <a:rPr lang="en-US" sz="5000">
                <a:solidFill>
                  <a:srgbClr val="203965"/>
                </a:solidFill>
                <a:latin typeface="Poppins Bold"/>
              </a:rPr>
              <a:t>What to offer your family</a:t>
            </a:r>
          </a:p>
        </p:txBody>
      </p:sp>
      <p:sp>
        <p:nvSpPr>
          <p:cNvPr id="12" name="TextBox 12"/>
          <p:cNvSpPr txBox="1"/>
          <p:nvPr/>
        </p:nvSpPr>
        <p:spPr>
          <a:xfrm>
            <a:off x="1028700" y="7423858"/>
            <a:ext cx="7870672" cy="1295400"/>
          </a:xfrm>
          <a:prstGeom prst="rect">
            <a:avLst/>
          </a:prstGeom>
        </p:spPr>
        <p:txBody>
          <a:bodyPr lIns="0" tIns="0" rIns="0" bIns="0" rtlCol="0" anchor="t">
            <a:spAutoFit/>
          </a:bodyPr>
          <a:lstStyle/>
          <a:p>
            <a:pPr marL="647700" lvl="1" indent="-323850">
              <a:lnSpc>
                <a:spcPts val="3300"/>
              </a:lnSpc>
              <a:buFont typeface="Arial"/>
              <a:buChar char="•"/>
            </a:pPr>
            <a:r>
              <a:rPr lang="en-US" sz="3000" spc="-246">
                <a:solidFill>
                  <a:srgbClr val="000000"/>
                </a:solidFill>
                <a:latin typeface="Poppins Bold"/>
              </a:rPr>
              <a:t>Present multiple choices where possible</a:t>
            </a:r>
          </a:p>
          <a:p>
            <a:pPr marL="647700" lvl="1" indent="-323850">
              <a:lnSpc>
                <a:spcPts val="3300"/>
              </a:lnSpc>
              <a:buFont typeface="Arial"/>
              <a:buChar char="•"/>
            </a:pPr>
            <a:r>
              <a:rPr lang="en-US" sz="3000" spc="-246">
                <a:solidFill>
                  <a:srgbClr val="000000"/>
                </a:solidFill>
                <a:latin typeface="Poppins Bold"/>
              </a:rPr>
              <a:t>Equip families with written information to reference as desired</a:t>
            </a:r>
          </a:p>
        </p:txBody>
      </p:sp>
      <p:sp>
        <p:nvSpPr>
          <p:cNvPr id="13" name="TextBox 13"/>
          <p:cNvSpPr txBox="1"/>
          <p:nvPr/>
        </p:nvSpPr>
        <p:spPr>
          <a:xfrm>
            <a:off x="9388628" y="7423858"/>
            <a:ext cx="7870672" cy="2552700"/>
          </a:xfrm>
          <a:prstGeom prst="rect">
            <a:avLst/>
          </a:prstGeom>
        </p:spPr>
        <p:txBody>
          <a:bodyPr lIns="0" tIns="0" rIns="0" bIns="0" rtlCol="0" anchor="t">
            <a:spAutoFit/>
          </a:bodyPr>
          <a:lstStyle/>
          <a:p>
            <a:pPr marL="647700" lvl="1" indent="-323850">
              <a:lnSpc>
                <a:spcPts val="3300"/>
              </a:lnSpc>
              <a:buFont typeface="Arial"/>
              <a:buChar char="•"/>
            </a:pPr>
            <a:r>
              <a:rPr lang="en-US" sz="3000" spc="-246">
                <a:solidFill>
                  <a:srgbClr val="000000"/>
                </a:solidFill>
                <a:latin typeface="Poppins Bold"/>
              </a:rPr>
              <a:t>Facilitate moments during  meetings with school staff for caregivers to ask questions or verbalize thoughts</a:t>
            </a:r>
          </a:p>
          <a:p>
            <a:pPr marL="647700" lvl="1" indent="-323850">
              <a:lnSpc>
                <a:spcPts val="3300"/>
              </a:lnSpc>
              <a:buFont typeface="Arial"/>
              <a:buChar char="•"/>
            </a:pPr>
            <a:r>
              <a:rPr lang="en-US" sz="3000" spc="-246">
                <a:solidFill>
                  <a:srgbClr val="000000"/>
                </a:solidFill>
                <a:latin typeface="Poppins Bold"/>
              </a:rPr>
              <a:t>Check-in for consent consistently (i.e., “would you like  to take a different direction”)</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970672"/>
            <a:ext cx="18288000" cy="5916272"/>
            <a:chOff x="0" y="0"/>
            <a:chExt cx="6671512" cy="2158272"/>
          </a:xfrm>
        </p:grpSpPr>
        <p:sp>
          <p:nvSpPr>
            <p:cNvPr id="3" name="Freeform 3"/>
            <p:cNvSpPr/>
            <p:nvPr/>
          </p:nvSpPr>
          <p:spPr>
            <a:xfrm>
              <a:off x="0" y="0"/>
              <a:ext cx="6671512" cy="2158272"/>
            </a:xfrm>
            <a:custGeom>
              <a:avLst/>
              <a:gdLst/>
              <a:ahLst/>
              <a:cxnLst/>
              <a:rect l="l" t="t" r="r" b="b"/>
              <a:pathLst>
                <a:path w="6671512" h="2158272">
                  <a:moveTo>
                    <a:pt x="0" y="0"/>
                  </a:moveTo>
                  <a:lnTo>
                    <a:pt x="6671512" y="0"/>
                  </a:lnTo>
                  <a:lnTo>
                    <a:pt x="6671512" y="2158272"/>
                  </a:lnTo>
                  <a:lnTo>
                    <a:pt x="0" y="2158272"/>
                  </a:lnTo>
                  <a:close/>
                </a:path>
              </a:pathLst>
            </a:custGeom>
            <a:solidFill>
              <a:srgbClr val="F2F1F2"/>
            </a:solidFill>
          </p:spPr>
        </p:sp>
      </p:grpSp>
      <p:grpSp>
        <p:nvGrpSpPr>
          <p:cNvPr id="4" name="Group 4"/>
          <p:cNvGrpSpPr/>
          <p:nvPr/>
        </p:nvGrpSpPr>
        <p:grpSpPr>
          <a:xfrm>
            <a:off x="7833527" y="4660200"/>
            <a:ext cx="2620945" cy="2620945"/>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p:spPr>
        </p:sp>
      </p:grpSp>
      <p:sp>
        <p:nvSpPr>
          <p:cNvPr id="6" name="Freeform 6"/>
          <p:cNvSpPr/>
          <p:nvPr/>
        </p:nvSpPr>
        <p:spPr>
          <a:xfrm>
            <a:off x="3125037" y="2739960"/>
            <a:ext cx="1209033" cy="918865"/>
          </a:xfrm>
          <a:custGeom>
            <a:avLst/>
            <a:gdLst/>
            <a:ahLst/>
            <a:cxnLst/>
            <a:rect l="l" t="t" r="r" b="b"/>
            <a:pathLst>
              <a:path w="1209033" h="918865">
                <a:moveTo>
                  <a:pt x="0" y="0"/>
                </a:moveTo>
                <a:lnTo>
                  <a:pt x="1209033" y="0"/>
                </a:lnTo>
                <a:lnTo>
                  <a:pt x="1209033" y="918865"/>
                </a:lnTo>
                <a:lnTo>
                  <a:pt x="0" y="9188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2558222" y="1577530"/>
            <a:ext cx="5787315" cy="758825"/>
          </a:xfrm>
          <a:prstGeom prst="rect">
            <a:avLst/>
          </a:prstGeom>
        </p:spPr>
        <p:txBody>
          <a:bodyPr lIns="0" tIns="0" rIns="0" bIns="0" rtlCol="0" anchor="t">
            <a:spAutoFit/>
          </a:bodyPr>
          <a:lstStyle/>
          <a:p>
            <a:pPr>
              <a:lnSpc>
                <a:spcPts val="5500"/>
              </a:lnSpc>
            </a:pPr>
            <a:r>
              <a:rPr lang="en-US" sz="5000">
                <a:solidFill>
                  <a:srgbClr val="FEBF0E"/>
                </a:solidFill>
                <a:latin typeface="Poppins Bold"/>
              </a:rPr>
              <a:t>Co-regulation:</a:t>
            </a:r>
          </a:p>
        </p:txBody>
      </p:sp>
      <p:sp>
        <p:nvSpPr>
          <p:cNvPr id="8" name="TextBox 8"/>
          <p:cNvSpPr txBox="1"/>
          <p:nvPr/>
        </p:nvSpPr>
        <p:spPr>
          <a:xfrm>
            <a:off x="4643966" y="2739960"/>
            <a:ext cx="10518997" cy="1520190"/>
          </a:xfrm>
          <a:prstGeom prst="rect">
            <a:avLst/>
          </a:prstGeom>
        </p:spPr>
        <p:txBody>
          <a:bodyPr lIns="0" tIns="0" rIns="0" bIns="0" rtlCol="0" anchor="t">
            <a:spAutoFit/>
          </a:bodyPr>
          <a:lstStyle/>
          <a:p>
            <a:pPr>
              <a:lnSpc>
                <a:spcPts val="2969"/>
              </a:lnSpc>
            </a:pPr>
            <a:r>
              <a:rPr lang="en-US" sz="2699">
                <a:solidFill>
                  <a:srgbClr val="000000"/>
                </a:solidFill>
                <a:latin typeface="Poppins"/>
              </a:rPr>
              <a:t>Co-regulation is the process of emotionally regulating with another person by influencing one another’s behavior either subconsciously or overtly through messages of perceived safety (Alan Fogel, 1993, </a:t>
            </a:r>
            <a:r>
              <a:rPr lang="en-US" sz="2699">
                <a:solidFill>
                  <a:srgbClr val="000000"/>
                </a:solidFill>
                <a:latin typeface="Poppins Italics"/>
              </a:rPr>
              <a:t>adapted</a:t>
            </a:r>
            <a:r>
              <a:rPr lang="en-US" sz="2699">
                <a:solidFill>
                  <a:srgbClr val="000000"/>
                </a:solidFill>
                <a:latin typeface="Poppins"/>
              </a:rPr>
              <a:t>).</a:t>
            </a:r>
          </a:p>
        </p:txBody>
      </p:sp>
      <p:sp>
        <p:nvSpPr>
          <p:cNvPr id="9" name="TextBox 9"/>
          <p:cNvSpPr txBox="1"/>
          <p:nvPr/>
        </p:nvSpPr>
        <p:spPr>
          <a:xfrm>
            <a:off x="7525586" y="1577530"/>
            <a:ext cx="8204192" cy="758825"/>
          </a:xfrm>
          <a:prstGeom prst="rect">
            <a:avLst/>
          </a:prstGeom>
        </p:spPr>
        <p:txBody>
          <a:bodyPr lIns="0" tIns="0" rIns="0" bIns="0" rtlCol="0" anchor="t">
            <a:spAutoFit/>
          </a:bodyPr>
          <a:lstStyle/>
          <a:p>
            <a:pPr>
              <a:lnSpc>
                <a:spcPts val="5500"/>
              </a:lnSpc>
            </a:pPr>
            <a:r>
              <a:rPr lang="en-US" sz="5000">
                <a:solidFill>
                  <a:srgbClr val="203965"/>
                </a:solidFill>
                <a:latin typeface="Poppins Bold"/>
              </a:rPr>
              <a:t>What to offer your family</a:t>
            </a:r>
          </a:p>
        </p:txBody>
      </p:sp>
      <p:sp>
        <p:nvSpPr>
          <p:cNvPr id="10" name="TextBox 10"/>
          <p:cNvSpPr txBox="1"/>
          <p:nvPr/>
        </p:nvSpPr>
        <p:spPr>
          <a:xfrm>
            <a:off x="1028700" y="7214308"/>
            <a:ext cx="7870672" cy="2133600"/>
          </a:xfrm>
          <a:prstGeom prst="rect">
            <a:avLst/>
          </a:prstGeom>
        </p:spPr>
        <p:txBody>
          <a:bodyPr lIns="0" tIns="0" rIns="0" bIns="0" rtlCol="0" anchor="t">
            <a:spAutoFit/>
          </a:bodyPr>
          <a:lstStyle/>
          <a:p>
            <a:pPr marL="647700" lvl="1" indent="-323850">
              <a:lnSpc>
                <a:spcPts val="3300"/>
              </a:lnSpc>
              <a:buFont typeface="Arial"/>
              <a:buChar char="•"/>
            </a:pPr>
            <a:r>
              <a:rPr lang="en-US" sz="3000" spc="-282">
                <a:solidFill>
                  <a:srgbClr val="000000"/>
                </a:solidFill>
                <a:latin typeface="Poppins Bold"/>
              </a:rPr>
              <a:t>Describe each step of the process ahead of time</a:t>
            </a:r>
          </a:p>
          <a:p>
            <a:pPr marL="647700" lvl="1" indent="-323850">
              <a:lnSpc>
                <a:spcPts val="3300"/>
              </a:lnSpc>
              <a:buFont typeface="Arial"/>
              <a:buChar char="•"/>
            </a:pPr>
            <a:r>
              <a:rPr lang="en-US" sz="3000" spc="-282">
                <a:solidFill>
                  <a:srgbClr val="000000"/>
                </a:solidFill>
                <a:latin typeface="Poppins Bold"/>
              </a:rPr>
              <a:t>Explaining the “why” behind various process steps  (equips family with transferrable knowledge)</a:t>
            </a:r>
          </a:p>
        </p:txBody>
      </p:sp>
      <p:sp>
        <p:nvSpPr>
          <p:cNvPr id="11" name="TextBox 11"/>
          <p:cNvSpPr txBox="1"/>
          <p:nvPr/>
        </p:nvSpPr>
        <p:spPr>
          <a:xfrm>
            <a:off x="9388628" y="7452595"/>
            <a:ext cx="7870672" cy="1295400"/>
          </a:xfrm>
          <a:prstGeom prst="rect">
            <a:avLst/>
          </a:prstGeom>
        </p:spPr>
        <p:txBody>
          <a:bodyPr lIns="0" tIns="0" rIns="0" bIns="0" rtlCol="0" anchor="t">
            <a:spAutoFit/>
          </a:bodyPr>
          <a:lstStyle/>
          <a:p>
            <a:pPr marL="647700" lvl="1" indent="-323850">
              <a:lnSpc>
                <a:spcPts val="3300"/>
              </a:lnSpc>
              <a:buFont typeface="Arial"/>
              <a:buChar char="•"/>
            </a:pPr>
            <a:r>
              <a:rPr lang="en-US" sz="3000" spc="-246">
                <a:solidFill>
                  <a:srgbClr val="000000"/>
                </a:solidFill>
                <a:latin typeface="Poppins Bold"/>
              </a:rPr>
              <a:t>Provide ample time for transitions between system steps (how often can days or weeks’ notice be provided?)</a:t>
            </a:r>
          </a:p>
        </p:txBody>
      </p:sp>
      <p:sp>
        <p:nvSpPr>
          <p:cNvPr id="12" name="Freeform 12"/>
          <p:cNvSpPr/>
          <p:nvPr/>
        </p:nvSpPr>
        <p:spPr>
          <a:xfrm>
            <a:off x="8704786" y="5234082"/>
            <a:ext cx="878427" cy="878427"/>
          </a:xfrm>
          <a:custGeom>
            <a:avLst/>
            <a:gdLst/>
            <a:ahLst/>
            <a:cxnLst/>
            <a:rect l="l" t="t" r="r" b="b"/>
            <a:pathLst>
              <a:path w="878427" h="878427">
                <a:moveTo>
                  <a:pt x="0" y="0"/>
                </a:moveTo>
                <a:lnTo>
                  <a:pt x="878428" y="0"/>
                </a:lnTo>
                <a:lnTo>
                  <a:pt x="878428" y="878428"/>
                </a:lnTo>
                <a:lnTo>
                  <a:pt x="0" y="878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7999496" y="6300068"/>
            <a:ext cx="2289008" cy="355759"/>
          </a:xfrm>
          <a:prstGeom prst="rect">
            <a:avLst/>
          </a:prstGeom>
        </p:spPr>
        <p:txBody>
          <a:bodyPr lIns="0" tIns="0" rIns="0" bIns="0" rtlCol="0" anchor="t">
            <a:spAutoFit/>
          </a:bodyPr>
          <a:lstStyle/>
          <a:p>
            <a:pPr algn="ctr">
              <a:lnSpc>
                <a:spcPts val="2763"/>
              </a:lnSpc>
            </a:pPr>
            <a:r>
              <a:rPr lang="en-US" sz="2512">
                <a:solidFill>
                  <a:srgbClr val="000000"/>
                </a:solidFill>
                <a:latin typeface="Nunito Sans Bold"/>
              </a:rPr>
              <a:t>Predictability</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20216" y="0"/>
            <a:ext cx="13553621" cy="10317694"/>
          </a:xfrm>
          <a:custGeom>
            <a:avLst/>
            <a:gdLst/>
            <a:ahLst/>
            <a:cxnLst/>
            <a:rect l="l" t="t" r="r" b="b"/>
            <a:pathLst>
              <a:path w="13553621" h="10317694">
                <a:moveTo>
                  <a:pt x="0" y="0"/>
                </a:moveTo>
                <a:lnTo>
                  <a:pt x="13553621" y="0"/>
                </a:lnTo>
                <a:lnTo>
                  <a:pt x="13553621" y="10317694"/>
                </a:lnTo>
                <a:lnTo>
                  <a:pt x="0" y="10317694"/>
                </a:lnTo>
                <a:lnTo>
                  <a:pt x="0" y="0"/>
                </a:lnTo>
                <a:close/>
              </a:path>
            </a:pathLst>
          </a:custGeom>
          <a:blipFill>
            <a:blip r:embed="rId2"/>
            <a:stretch>
              <a:fillRect/>
            </a:stretch>
          </a:blipFill>
        </p:spPr>
      </p:sp>
      <p:grpSp>
        <p:nvGrpSpPr>
          <p:cNvPr id="3" name="Group 3"/>
          <p:cNvGrpSpPr/>
          <p:nvPr/>
        </p:nvGrpSpPr>
        <p:grpSpPr>
          <a:xfrm>
            <a:off x="0" y="-8345"/>
            <a:ext cx="8168237" cy="10287000"/>
            <a:chOff x="0" y="0"/>
            <a:chExt cx="2979795" cy="3752725"/>
          </a:xfrm>
        </p:grpSpPr>
        <p:sp>
          <p:nvSpPr>
            <p:cNvPr id="4" name="Freeform 4"/>
            <p:cNvSpPr/>
            <p:nvPr/>
          </p:nvSpPr>
          <p:spPr>
            <a:xfrm>
              <a:off x="0" y="0"/>
              <a:ext cx="2979795" cy="3752726"/>
            </a:xfrm>
            <a:custGeom>
              <a:avLst/>
              <a:gdLst/>
              <a:ahLst/>
              <a:cxnLst/>
              <a:rect l="l" t="t" r="r" b="b"/>
              <a:pathLst>
                <a:path w="2979795" h="3752726">
                  <a:moveTo>
                    <a:pt x="0" y="0"/>
                  </a:moveTo>
                  <a:lnTo>
                    <a:pt x="2979795" y="0"/>
                  </a:lnTo>
                  <a:lnTo>
                    <a:pt x="2979795" y="3752726"/>
                  </a:lnTo>
                  <a:lnTo>
                    <a:pt x="0" y="3752726"/>
                  </a:lnTo>
                  <a:close/>
                </a:path>
              </a:pathLst>
            </a:custGeom>
            <a:solidFill>
              <a:srgbClr val="174289"/>
            </a:solidFill>
          </p:spPr>
        </p:sp>
      </p:grpSp>
      <p:sp>
        <p:nvSpPr>
          <p:cNvPr id="5" name="TextBox 5"/>
          <p:cNvSpPr txBox="1"/>
          <p:nvPr/>
        </p:nvSpPr>
        <p:spPr>
          <a:xfrm>
            <a:off x="1028700" y="3997892"/>
            <a:ext cx="7383032" cy="5133812"/>
          </a:xfrm>
          <a:prstGeom prst="rect">
            <a:avLst/>
          </a:prstGeom>
        </p:spPr>
        <p:txBody>
          <a:bodyPr lIns="0" tIns="0" rIns="0" bIns="0" rtlCol="0" anchor="t">
            <a:spAutoFit/>
          </a:bodyPr>
          <a:lstStyle/>
          <a:p>
            <a:pPr>
              <a:lnSpc>
                <a:spcPts val="5760"/>
              </a:lnSpc>
            </a:pPr>
            <a:r>
              <a:rPr lang="en-US" sz="5237">
                <a:solidFill>
                  <a:srgbClr val="FFFFFF"/>
                </a:solidFill>
                <a:latin typeface="Poppins"/>
              </a:rPr>
              <a:t>EXPLORING</a:t>
            </a:r>
          </a:p>
          <a:p>
            <a:pPr>
              <a:lnSpc>
                <a:spcPts val="5760"/>
              </a:lnSpc>
            </a:pPr>
            <a:endParaRPr lang="en-US" sz="5237">
              <a:solidFill>
                <a:srgbClr val="FFFFFF"/>
              </a:solidFill>
              <a:latin typeface="Poppins"/>
            </a:endParaRPr>
          </a:p>
          <a:p>
            <a:pPr>
              <a:lnSpc>
                <a:spcPts val="5760"/>
              </a:lnSpc>
            </a:pPr>
            <a:r>
              <a:rPr lang="en-US" sz="5237">
                <a:solidFill>
                  <a:srgbClr val="FFFFFF"/>
                </a:solidFill>
                <a:latin typeface="Poppins"/>
              </a:rPr>
              <a:t>AS A PROTECTIVE FACTOR FOR CHILD ADVERSITY</a:t>
            </a:r>
          </a:p>
          <a:p>
            <a:pPr>
              <a:lnSpc>
                <a:spcPts val="5760"/>
              </a:lnSpc>
            </a:pPr>
            <a:endParaRPr lang="en-US" sz="5237">
              <a:solidFill>
                <a:srgbClr val="FFFFFF"/>
              </a:solidFill>
              <a:latin typeface="Poppins"/>
            </a:endParaRPr>
          </a:p>
          <a:p>
            <a:pPr>
              <a:lnSpc>
                <a:spcPts val="5760"/>
              </a:lnSpc>
            </a:pPr>
            <a:endParaRPr lang="en-US" sz="5237">
              <a:solidFill>
                <a:srgbClr val="FFFFFF"/>
              </a:solidFill>
              <a:latin typeface="Poppins"/>
            </a:endParaRPr>
          </a:p>
        </p:txBody>
      </p:sp>
      <p:sp>
        <p:nvSpPr>
          <p:cNvPr id="6" name="Freeform 6"/>
          <p:cNvSpPr/>
          <p:nvPr/>
        </p:nvSpPr>
        <p:spPr>
          <a:xfrm>
            <a:off x="1028700" y="1028700"/>
            <a:ext cx="428609" cy="729830"/>
          </a:xfrm>
          <a:custGeom>
            <a:avLst/>
            <a:gdLst/>
            <a:ahLst/>
            <a:cxnLst/>
            <a:rect l="l" t="t" r="r" b="b"/>
            <a:pathLst>
              <a:path w="428609" h="729830">
                <a:moveTo>
                  <a:pt x="0" y="0"/>
                </a:moveTo>
                <a:lnTo>
                  <a:pt x="428609" y="0"/>
                </a:lnTo>
                <a:lnTo>
                  <a:pt x="428609" y="729830"/>
                </a:lnTo>
                <a:lnTo>
                  <a:pt x="0" y="7298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AutoShape 7"/>
          <p:cNvSpPr/>
          <p:nvPr/>
        </p:nvSpPr>
        <p:spPr>
          <a:xfrm>
            <a:off x="8168237" y="2580309"/>
            <a:ext cx="0" cy="6532168"/>
          </a:xfrm>
          <a:prstGeom prst="line">
            <a:avLst/>
          </a:prstGeom>
          <a:ln w="190500" cap="rnd">
            <a:solidFill>
              <a:srgbClr val="FEBF0E"/>
            </a:solidFill>
            <a:prstDash val="solid"/>
            <a:headEnd type="none" w="sm" len="sm"/>
            <a:tailEnd type="none" w="sm" len="sm"/>
          </a:ln>
        </p:spPr>
      </p:sp>
      <p:grpSp>
        <p:nvGrpSpPr>
          <p:cNvPr id="8" name="Group 8"/>
          <p:cNvGrpSpPr/>
          <p:nvPr/>
        </p:nvGrpSpPr>
        <p:grpSpPr>
          <a:xfrm>
            <a:off x="6998700" y="1677867"/>
            <a:ext cx="2339075" cy="2339075"/>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p:spPr>
        </p:sp>
      </p:grpSp>
      <p:grpSp>
        <p:nvGrpSpPr>
          <p:cNvPr id="10" name="Group 10"/>
          <p:cNvGrpSpPr>
            <a:grpSpLocks noChangeAspect="1"/>
          </p:cNvGrpSpPr>
          <p:nvPr/>
        </p:nvGrpSpPr>
        <p:grpSpPr>
          <a:xfrm>
            <a:off x="7138516" y="1817688"/>
            <a:ext cx="2059442" cy="2059433"/>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grpSp>
        <p:nvGrpSpPr>
          <p:cNvPr id="12" name="Group 12"/>
          <p:cNvGrpSpPr/>
          <p:nvPr/>
        </p:nvGrpSpPr>
        <p:grpSpPr>
          <a:xfrm>
            <a:off x="1028700" y="8564437"/>
            <a:ext cx="693863" cy="693863"/>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p:spPr>
        </p:sp>
      </p:grpSp>
      <p:grpSp>
        <p:nvGrpSpPr>
          <p:cNvPr id="14" name="Group 14"/>
          <p:cNvGrpSpPr/>
          <p:nvPr/>
        </p:nvGrpSpPr>
        <p:grpSpPr>
          <a:xfrm>
            <a:off x="1987413" y="8564437"/>
            <a:ext cx="693863" cy="693863"/>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p:spPr>
        </p:sp>
      </p:grpSp>
      <p:grpSp>
        <p:nvGrpSpPr>
          <p:cNvPr id="16" name="Group 16"/>
          <p:cNvGrpSpPr/>
          <p:nvPr/>
        </p:nvGrpSpPr>
        <p:grpSpPr>
          <a:xfrm>
            <a:off x="2946126" y="8556473"/>
            <a:ext cx="693863" cy="693863"/>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p:spPr>
        </p:sp>
      </p:grpSp>
      <p:sp>
        <p:nvSpPr>
          <p:cNvPr id="18" name="TextBox 18"/>
          <p:cNvSpPr txBox="1"/>
          <p:nvPr/>
        </p:nvSpPr>
        <p:spPr>
          <a:xfrm>
            <a:off x="1594722" y="1273342"/>
            <a:ext cx="5070602" cy="488534"/>
          </a:xfrm>
          <a:prstGeom prst="rect">
            <a:avLst/>
          </a:prstGeom>
        </p:spPr>
        <p:txBody>
          <a:bodyPr lIns="0" tIns="0" rIns="0" bIns="0" rtlCol="0" anchor="t">
            <a:spAutoFit/>
          </a:bodyPr>
          <a:lstStyle/>
          <a:p>
            <a:pPr>
              <a:lnSpc>
                <a:spcPts val="3538"/>
              </a:lnSpc>
            </a:pPr>
            <a:r>
              <a:rPr lang="en-US" sz="3217">
                <a:solidFill>
                  <a:srgbClr val="FFFFFF"/>
                </a:solidFill>
                <a:latin typeface="Poppins Bold"/>
              </a:rPr>
              <a:t>MICAH MORGAN, LPC</a:t>
            </a:r>
          </a:p>
        </p:txBody>
      </p:sp>
      <p:sp>
        <p:nvSpPr>
          <p:cNvPr id="19" name="TextBox 19"/>
          <p:cNvSpPr txBox="1"/>
          <p:nvPr/>
        </p:nvSpPr>
        <p:spPr>
          <a:xfrm>
            <a:off x="1028700" y="4740247"/>
            <a:ext cx="6434496" cy="790412"/>
          </a:xfrm>
          <a:prstGeom prst="rect">
            <a:avLst/>
          </a:prstGeom>
        </p:spPr>
        <p:txBody>
          <a:bodyPr lIns="0" tIns="0" rIns="0" bIns="0" rtlCol="0" anchor="t">
            <a:spAutoFit/>
          </a:bodyPr>
          <a:lstStyle/>
          <a:p>
            <a:pPr>
              <a:lnSpc>
                <a:spcPts val="5760"/>
              </a:lnSpc>
            </a:pPr>
            <a:r>
              <a:rPr lang="en-US" sz="5237">
                <a:solidFill>
                  <a:srgbClr val="FEBF0E"/>
                </a:solidFill>
                <a:latin typeface="Poppins Bold"/>
              </a:rPr>
              <a:t>CO-REGULATION</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3899643"/>
          </a:xfrm>
          <a:custGeom>
            <a:avLst/>
            <a:gdLst/>
            <a:ahLst/>
            <a:cxnLst/>
            <a:rect l="l" t="t" r="r" b="b"/>
            <a:pathLst>
              <a:path w="18288000" h="3899643">
                <a:moveTo>
                  <a:pt x="0" y="0"/>
                </a:moveTo>
                <a:lnTo>
                  <a:pt x="18288000" y="0"/>
                </a:lnTo>
                <a:lnTo>
                  <a:pt x="18288000" y="3899643"/>
                </a:lnTo>
                <a:lnTo>
                  <a:pt x="0" y="3899643"/>
                </a:lnTo>
                <a:lnTo>
                  <a:pt x="0" y="0"/>
                </a:lnTo>
                <a:close/>
              </a:path>
            </a:pathLst>
          </a:custGeom>
          <a:blipFill>
            <a:blip r:embed="rId2"/>
            <a:stretch>
              <a:fillRect t="-106224" b="-106224"/>
            </a:stretch>
          </a:blipFill>
        </p:spPr>
      </p:sp>
      <p:grpSp>
        <p:nvGrpSpPr>
          <p:cNvPr id="3" name="Group 3"/>
          <p:cNvGrpSpPr/>
          <p:nvPr/>
        </p:nvGrpSpPr>
        <p:grpSpPr>
          <a:xfrm>
            <a:off x="1028700" y="1106740"/>
            <a:ext cx="5623199" cy="8151560"/>
            <a:chOff x="0" y="0"/>
            <a:chExt cx="2068819" cy="2999023"/>
          </a:xfrm>
        </p:grpSpPr>
        <p:sp>
          <p:nvSpPr>
            <p:cNvPr id="4" name="Freeform 4"/>
            <p:cNvSpPr/>
            <p:nvPr/>
          </p:nvSpPr>
          <p:spPr>
            <a:xfrm>
              <a:off x="0" y="0"/>
              <a:ext cx="2068819" cy="2999023"/>
            </a:xfrm>
            <a:custGeom>
              <a:avLst/>
              <a:gdLst/>
              <a:ahLst/>
              <a:cxnLst/>
              <a:rect l="l" t="t" r="r" b="b"/>
              <a:pathLst>
                <a:path w="2068819" h="2999023">
                  <a:moveTo>
                    <a:pt x="0" y="0"/>
                  </a:moveTo>
                  <a:lnTo>
                    <a:pt x="2068819" y="0"/>
                  </a:lnTo>
                  <a:lnTo>
                    <a:pt x="2068819" y="2999023"/>
                  </a:lnTo>
                  <a:lnTo>
                    <a:pt x="0" y="2999023"/>
                  </a:lnTo>
                  <a:close/>
                </a:path>
              </a:pathLst>
            </a:custGeom>
            <a:solidFill>
              <a:srgbClr val="FEBF0E"/>
            </a:solidFill>
          </p:spPr>
        </p:sp>
      </p:grpSp>
      <p:grpSp>
        <p:nvGrpSpPr>
          <p:cNvPr id="5" name="Group 5"/>
          <p:cNvGrpSpPr/>
          <p:nvPr/>
        </p:nvGrpSpPr>
        <p:grpSpPr>
          <a:xfrm>
            <a:off x="12671512" y="3201532"/>
            <a:ext cx="1391336" cy="1391336"/>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EBF0E"/>
            </a:solidFill>
          </p:spPr>
        </p:sp>
      </p:grpSp>
      <p:grpSp>
        <p:nvGrpSpPr>
          <p:cNvPr id="7" name="Group 7"/>
          <p:cNvGrpSpPr/>
          <p:nvPr/>
        </p:nvGrpSpPr>
        <p:grpSpPr>
          <a:xfrm>
            <a:off x="14269738" y="3201532"/>
            <a:ext cx="1391336" cy="1391336"/>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74289"/>
            </a:solidFill>
          </p:spPr>
        </p:sp>
      </p:grpSp>
      <p:grpSp>
        <p:nvGrpSpPr>
          <p:cNvPr id="9" name="Group 9"/>
          <p:cNvGrpSpPr/>
          <p:nvPr/>
        </p:nvGrpSpPr>
        <p:grpSpPr>
          <a:xfrm>
            <a:off x="15867964" y="3201532"/>
            <a:ext cx="1391336" cy="1391336"/>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EBF0E"/>
            </a:solidFill>
          </p:spPr>
        </p:sp>
      </p:grpSp>
      <p:sp>
        <p:nvSpPr>
          <p:cNvPr id="11" name="Freeform 11"/>
          <p:cNvSpPr/>
          <p:nvPr/>
        </p:nvSpPr>
        <p:spPr>
          <a:xfrm>
            <a:off x="1560632" y="3897200"/>
            <a:ext cx="4559335" cy="4114800"/>
          </a:xfrm>
          <a:custGeom>
            <a:avLst/>
            <a:gdLst/>
            <a:ahLst/>
            <a:cxnLst/>
            <a:rect l="l" t="t" r="r" b="b"/>
            <a:pathLst>
              <a:path w="4559335" h="4114800">
                <a:moveTo>
                  <a:pt x="0" y="0"/>
                </a:moveTo>
                <a:lnTo>
                  <a:pt x="4559335" y="0"/>
                </a:lnTo>
                <a:lnTo>
                  <a:pt x="45593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1302555" y="2411120"/>
            <a:ext cx="5075489" cy="790412"/>
          </a:xfrm>
          <a:prstGeom prst="rect">
            <a:avLst/>
          </a:prstGeom>
        </p:spPr>
        <p:txBody>
          <a:bodyPr lIns="0" tIns="0" rIns="0" bIns="0" rtlCol="0" anchor="t">
            <a:spAutoFit/>
          </a:bodyPr>
          <a:lstStyle/>
          <a:p>
            <a:pPr algn="ctr">
              <a:lnSpc>
                <a:spcPts val="5760"/>
              </a:lnSpc>
            </a:pPr>
            <a:r>
              <a:rPr lang="en-US" sz="5237">
                <a:solidFill>
                  <a:srgbClr val="090A60"/>
                </a:solidFill>
                <a:latin typeface="Poppins Bold"/>
              </a:rPr>
              <a:t>Let’s discuss!</a:t>
            </a:r>
          </a:p>
        </p:txBody>
      </p:sp>
      <p:sp>
        <p:nvSpPr>
          <p:cNvPr id="13" name="TextBox 13"/>
          <p:cNvSpPr txBox="1"/>
          <p:nvPr/>
        </p:nvSpPr>
        <p:spPr>
          <a:xfrm>
            <a:off x="7681147" y="5438018"/>
            <a:ext cx="9578153" cy="2000250"/>
          </a:xfrm>
          <a:prstGeom prst="rect">
            <a:avLst/>
          </a:prstGeom>
        </p:spPr>
        <p:txBody>
          <a:bodyPr lIns="0" tIns="0" rIns="0" bIns="0" rtlCol="0" anchor="t">
            <a:spAutoFit/>
          </a:bodyPr>
          <a:lstStyle/>
          <a:p>
            <a:pPr>
              <a:lnSpc>
                <a:spcPts val="3900"/>
              </a:lnSpc>
            </a:pPr>
            <a:r>
              <a:rPr lang="en-US" sz="3000" spc="-60">
                <a:solidFill>
                  <a:srgbClr val="000000"/>
                </a:solidFill>
                <a:latin typeface="Poppins Bold"/>
              </a:rPr>
              <a:t>Based on today’s training material or conversation with other Parent Mentors, what do you plan to refine or try next in your work with families?</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890190" y="-5340890"/>
            <a:ext cx="11864520" cy="11190615"/>
            <a:chOff x="0" y="0"/>
            <a:chExt cx="6350000" cy="5989320"/>
          </a:xfrm>
        </p:grpSpPr>
        <p:sp>
          <p:nvSpPr>
            <p:cNvPr id="3" name="Freeform 3"/>
            <p:cNvSpPr/>
            <p:nvPr/>
          </p:nvSpPr>
          <p:spPr>
            <a:xfrm>
              <a:off x="0" y="0"/>
              <a:ext cx="6350000" cy="5989320"/>
            </a:xfrm>
            <a:custGeom>
              <a:avLst/>
              <a:gdLst/>
              <a:ahLst/>
              <a:cxnLst/>
              <a:rect l="l" t="t" r="r" b="b"/>
              <a:pathLst>
                <a:path w="6350000" h="5989320">
                  <a:moveTo>
                    <a:pt x="5332730" y="0"/>
                  </a:moveTo>
                  <a:lnTo>
                    <a:pt x="1017270" y="0"/>
                  </a:lnTo>
                  <a:cubicBezTo>
                    <a:pt x="455930" y="0"/>
                    <a:pt x="0" y="455930"/>
                    <a:pt x="0" y="1017270"/>
                  </a:cubicBezTo>
                  <a:lnTo>
                    <a:pt x="0" y="3679190"/>
                  </a:lnTo>
                  <a:cubicBezTo>
                    <a:pt x="0" y="4240530"/>
                    <a:pt x="455930" y="4696460"/>
                    <a:pt x="1017270" y="4696460"/>
                  </a:cubicBezTo>
                  <a:lnTo>
                    <a:pt x="1800860" y="4696460"/>
                  </a:lnTo>
                  <a:lnTo>
                    <a:pt x="1800860" y="5989320"/>
                  </a:lnTo>
                  <a:lnTo>
                    <a:pt x="2532380" y="4696460"/>
                  </a:lnTo>
                  <a:lnTo>
                    <a:pt x="5332730" y="4696460"/>
                  </a:lnTo>
                  <a:cubicBezTo>
                    <a:pt x="5894070" y="4696460"/>
                    <a:pt x="6350000" y="4240530"/>
                    <a:pt x="6350000" y="3679190"/>
                  </a:cubicBezTo>
                  <a:lnTo>
                    <a:pt x="6350000" y="1017270"/>
                  </a:lnTo>
                  <a:cubicBezTo>
                    <a:pt x="6350000" y="455930"/>
                    <a:pt x="5895340" y="0"/>
                    <a:pt x="5332730" y="0"/>
                  </a:cubicBezTo>
                  <a:close/>
                </a:path>
              </a:pathLst>
            </a:custGeom>
            <a:solidFill>
              <a:srgbClr val="174289"/>
            </a:solidFill>
          </p:spPr>
        </p:sp>
      </p:grpSp>
      <p:grpSp>
        <p:nvGrpSpPr>
          <p:cNvPr id="4" name="Group 4"/>
          <p:cNvGrpSpPr/>
          <p:nvPr/>
        </p:nvGrpSpPr>
        <p:grpSpPr>
          <a:xfrm>
            <a:off x="5256439" y="2131834"/>
            <a:ext cx="3717891" cy="3717891"/>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p:spPr>
        </p:sp>
      </p:grpSp>
      <p:grpSp>
        <p:nvGrpSpPr>
          <p:cNvPr id="6" name="Group 6"/>
          <p:cNvGrpSpPr>
            <a:grpSpLocks noChangeAspect="1"/>
          </p:cNvGrpSpPr>
          <p:nvPr/>
        </p:nvGrpSpPr>
        <p:grpSpPr>
          <a:xfrm>
            <a:off x="5354020" y="2229422"/>
            <a:ext cx="3522729" cy="3522715"/>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grpSp>
      <p:sp>
        <p:nvSpPr>
          <p:cNvPr id="8" name="AutoShape 8"/>
          <p:cNvSpPr/>
          <p:nvPr/>
        </p:nvSpPr>
        <p:spPr>
          <a:xfrm>
            <a:off x="9536798" y="5213026"/>
            <a:ext cx="1137197" cy="0"/>
          </a:xfrm>
          <a:prstGeom prst="line">
            <a:avLst/>
          </a:prstGeom>
          <a:ln w="57150" cap="flat">
            <a:solidFill>
              <a:srgbClr val="FEBF0E"/>
            </a:solidFill>
            <a:prstDash val="solid"/>
            <a:headEnd type="none" w="sm" len="sm"/>
            <a:tailEnd type="none" w="sm" len="sm"/>
          </a:ln>
        </p:spPr>
      </p:sp>
      <p:sp>
        <p:nvSpPr>
          <p:cNvPr id="9" name="Freeform 9"/>
          <p:cNvSpPr/>
          <p:nvPr/>
        </p:nvSpPr>
        <p:spPr>
          <a:xfrm>
            <a:off x="2181471" y="6172200"/>
            <a:ext cx="560134" cy="560134"/>
          </a:xfrm>
          <a:custGeom>
            <a:avLst/>
            <a:gdLst/>
            <a:ahLst/>
            <a:cxnLst/>
            <a:rect l="l" t="t" r="r" b="b"/>
            <a:pathLst>
              <a:path w="560134" h="560134">
                <a:moveTo>
                  <a:pt x="0" y="0"/>
                </a:moveTo>
                <a:lnTo>
                  <a:pt x="560134" y="0"/>
                </a:lnTo>
                <a:lnTo>
                  <a:pt x="560134" y="560134"/>
                </a:lnTo>
                <a:lnTo>
                  <a:pt x="0" y="5601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2181471" y="7128542"/>
            <a:ext cx="560134" cy="560134"/>
          </a:xfrm>
          <a:custGeom>
            <a:avLst/>
            <a:gdLst/>
            <a:ahLst/>
            <a:cxnLst/>
            <a:rect l="l" t="t" r="r" b="b"/>
            <a:pathLst>
              <a:path w="560134" h="560134">
                <a:moveTo>
                  <a:pt x="0" y="0"/>
                </a:moveTo>
                <a:lnTo>
                  <a:pt x="560134" y="0"/>
                </a:lnTo>
                <a:lnTo>
                  <a:pt x="560134" y="560134"/>
                </a:lnTo>
                <a:lnTo>
                  <a:pt x="0" y="5601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2181471" y="8084884"/>
            <a:ext cx="560134" cy="560134"/>
          </a:xfrm>
          <a:custGeom>
            <a:avLst/>
            <a:gdLst/>
            <a:ahLst/>
            <a:cxnLst/>
            <a:rect l="l" t="t" r="r" b="b"/>
            <a:pathLst>
              <a:path w="560134" h="560134">
                <a:moveTo>
                  <a:pt x="0" y="0"/>
                </a:moveTo>
                <a:lnTo>
                  <a:pt x="560134" y="0"/>
                </a:lnTo>
                <a:lnTo>
                  <a:pt x="560134" y="560134"/>
                </a:lnTo>
                <a:lnTo>
                  <a:pt x="0" y="560134"/>
                </a:lnTo>
                <a:lnTo>
                  <a:pt x="0" y="0"/>
                </a:lnTo>
                <a:close/>
              </a:path>
            </a:pathLst>
          </a:custGeom>
          <a:blipFill>
            <a:blip r:embed="rId7"/>
            <a:stretch>
              <a:fillRect/>
            </a:stretch>
          </a:blipFill>
        </p:spPr>
      </p:sp>
      <p:sp>
        <p:nvSpPr>
          <p:cNvPr id="12" name="TextBox 12"/>
          <p:cNvSpPr txBox="1"/>
          <p:nvPr/>
        </p:nvSpPr>
        <p:spPr>
          <a:xfrm>
            <a:off x="9536666" y="5212185"/>
            <a:ext cx="7722634" cy="637540"/>
          </a:xfrm>
          <a:prstGeom prst="rect">
            <a:avLst/>
          </a:prstGeom>
        </p:spPr>
        <p:txBody>
          <a:bodyPr lIns="0" tIns="0" rIns="0" bIns="0" rtlCol="0" anchor="t">
            <a:spAutoFit/>
          </a:bodyPr>
          <a:lstStyle/>
          <a:p>
            <a:pPr>
              <a:lnSpc>
                <a:spcPts val="5119"/>
              </a:lnSpc>
            </a:pPr>
            <a:r>
              <a:rPr lang="en-US" sz="3199">
                <a:solidFill>
                  <a:srgbClr val="000000"/>
                </a:solidFill>
                <a:latin typeface="Poppins Bold"/>
              </a:rPr>
              <a:t>Micah Morgan, LPC</a:t>
            </a:r>
          </a:p>
        </p:txBody>
      </p:sp>
      <p:sp>
        <p:nvSpPr>
          <p:cNvPr id="13" name="TextBox 13"/>
          <p:cNvSpPr txBox="1"/>
          <p:nvPr/>
        </p:nvSpPr>
        <p:spPr>
          <a:xfrm>
            <a:off x="9536666" y="3876841"/>
            <a:ext cx="7722634" cy="1247609"/>
          </a:xfrm>
          <a:prstGeom prst="rect">
            <a:avLst/>
          </a:prstGeom>
        </p:spPr>
        <p:txBody>
          <a:bodyPr lIns="0" tIns="0" rIns="0" bIns="0" rtlCol="0" anchor="t">
            <a:spAutoFit/>
          </a:bodyPr>
          <a:lstStyle/>
          <a:p>
            <a:pPr>
              <a:lnSpc>
                <a:spcPts val="9060"/>
              </a:lnSpc>
            </a:pPr>
            <a:r>
              <a:rPr lang="en-US" sz="8236">
                <a:solidFill>
                  <a:srgbClr val="000000"/>
                </a:solidFill>
                <a:latin typeface="Poppins Bold"/>
              </a:rPr>
              <a:t>Thank you!</a:t>
            </a:r>
          </a:p>
        </p:txBody>
      </p:sp>
      <p:sp>
        <p:nvSpPr>
          <p:cNvPr id="14" name="TextBox 14"/>
          <p:cNvSpPr txBox="1"/>
          <p:nvPr/>
        </p:nvSpPr>
        <p:spPr>
          <a:xfrm>
            <a:off x="3042070" y="6094794"/>
            <a:ext cx="11572229" cy="637540"/>
          </a:xfrm>
          <a:prstGeom prst="rect">
            <a:avLst/>
          </a:prstGeom>
        </p:spPr>
        <p:txBody>
          <a:bodyPr lIns="0" tIns="0" rIns="0" bIns="0" rtlCol="0" anchor="t">
            <a:spAutoFit/>
          </a:bodyPr>
          <a:lstStyle/>
          <a:p>
            <a:pPr>
              <a:lnSpc>
                <a:spcPts val="5119"/>
              </a:lnSpc>
            </a:pPr>
            <a:r>
              <a:rPr lang="en-US" sz="3199">
                <a:solidFill>
                  <a:srgbClr val="000000"/>
                </a:solidFill>
                <a:latin typeface="Poppins Bold"/>
              </a:rPr>
              <a:t>https://www.linkedin.com/in/micahjmmorgan/</a:t>
            </a:r>
          </a:p>
        </p:txBody>
      </p:sp>
      <p:sp>
        <p:nvSpPr>
          <p:cNvPr id="15" name="TextBox 15"/>
          <p:cNvSpPr txBox="1"/>
          <p:nvPr/>
        </p:nvSpPr>
        <p:spPr>
          <a:xfrm>
            <a:off x="3042070" y="7023164"/>
            <a:ext cx="11572229" cy="637540"/>
          </a:xfrm>
          <a:prstGeom prst="rect">
            <a:avLst/>
          </a:prstGeom>
        </p:spPr>
        <p:txBody>
          <a:bodyPr lIns="0" tIns="0" rIns="0" bIns="0" rtlCol="0" anchor="t">
            <a:spAutoFit/>
          </a:bodyPr>
          <a:lstStyle/>
          <a:p>
            <a:pPr>
              <a:lnSpc>
                <a:spcPts val="5119"/>
              </a:lnSpc>
            </a:pPr>
            <a:r>
              <a:rPr lang="en-US" sz="3199">
                <a:solidFill>
                  <a:srgbClr val="000000"/>
                </a:solidFill>
                <a:latin typeface="Poppins Bold"/>
              </a:rPr>
              <a:t>@j.marie.morgan</a:t>
            </a:r>
          </a:p>
        </p:txBody>
      </p:sp>
      <p:sp>
        <p:nvSpPr>
          <p:cNvPr id="16" name="TextBox 16"/>
          <p:cNvSpPr txBox="1"/>
          <p:nvPr/>
        </p:nvSpPr>
        <p:spPr>
          <a:xfrm>
            <a:off x="3042070" y="8007478"/>
            <a:ext cx="11572229" cy="637540"/>
          </a:xfrm>
          <a:prstGeom prst="rect">
            <a:avLst/>
          </a:prstGeom>
        </p:spPr>
        <p:txBody>
          <a:bodyPr lIns="0" tIns="0" rIns="0" bIns="0" rtlCol="0" anchor="t">
            <a:spAutoFit/>
          </a:bodyPr>
          <a:lstStyle/>
          <a:p>
            <a:pPr>
              <a:lnSpc>
                <a:spcPts val="5119"/>
              </a:lnSpc>
            </a:pPr>
            <a:r>
              <a:rPr lang="en-US" sz="3199">
                <a:solidFill>
                  <a:srgbClr val="000000"/>
                </a:solidFill>
                <a:latin typeface="Poppins Bold"/>
              </a:rPr>
              <a:t>micah.j.m.morgan@gmail.com</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890190" y="-5340890"/>
            <a:ext cx="11864520" cy="11190615"/>
            <a:chOff x="0" y="0"/>
            <a:chExt cx="6350000" cy="5989320"/>
          </a:xfrm>
        </p:grpSpPr>
        <p:sp>
          <p:nvSpPr>
            <p:cNvPr id="3" name="Freeform 3"/>
            <p:cNvSpPr/>
            <p:nvPr/>
          </p:nvSpPr>
          <p:spPr>
            <a:xfrm>
              <a:off x="0" y="0"/>
              <a:ext cx="6350000" cy="5989320"/>
            </a:xfrm>
            <a:custGeom>
              <a:avLst/>
              <a:gdLst/>
              <a:ahLst/>
              <a:cxnLst/>
              <a:rect l="l" t="t" r="r" b="b"/>
              <a:pathLst>
                <a:path w="6350000" h="5989320">
                  <a:moveTo>
                    <a:pt x="5332730" y="0"/>
                  </a:moveTo>
                  <a:lnTo>
                    <a:pt x="1017270" y="0"/>
                  </a:lnTo>
                  <a:cubicBezTo>
                    <a:pt x="455930" y="0"/>
                    <a:pt x="0" y="455930"/>
                    <a:pt x="0" y="1017270"/>
                  </a:cubicBezTo>
                  <a:lnTo>
                    <a:pt x="0" y="3679190"/>
                  </a:lnTo>
                  <a:cubicBezTo>
                    <a:pt x="0" y="4240530"/>
                    <a:pt x="455930" y="4696460"/>
                    <a:pt x="1017270" y="4696460"/>
                  </a:cubicBezTo>
                  <a:lnTo>
                    <a:pt x="1800860" y="4696460"/>
                  </a:lnTo>
                  <a:lnTo>
                    <a:pt x="1800860" y="5989320"/>
                  </a:lnTo>
                  <a:lnTo>
                    <a:pt x="2532380" y="4696460"/>
                  </a:lnTo>
                  <a:lnTo>
                    <a:pt x="5332730" y="4696460"/>
                  </a:lnTo>
                  <a:cubicBezTo>
                    <a:pt x="5894070" y="4696460"/>
                    <a:pt x="6350000" y="4240530"/>
                    <a:pt x="6350000" y="3679190"/>
                  </a:cubicBezTo>
                  <a:lnTo>
                    <a:pt x="6350000" y="1017270"/>
                  </a:lnTo>
                  <a:cubicBezTo>
                    <a:pt x="6350000" y="455930"/>
                    <a:pt x="5895340" y="0"/>
                    <a:pt x="5332730" y="0"/>
                  </a:cubicBezTo>
                  <a:close/>
                </a:path>
              </a:pathLst>
            </a:custGeom>
            <a:solidFill>
              <a:srgbClr val="174289"/>
            </a:solidFill>
          </p:spPr>
        </p:sp>
      </p:grpSp>
      <p:grpSp>
        <p:nvGrpSpPr>
          <p:cNvPr id="4" name="Group 4"/>
          <p:cNvGrpSpPr/>
          <p:nvPr/>
        </p:nvGrpSpPr>
        <p:grpSpPr>
          <a:xfrm>
            <a:off x="5256439" y="2131834"/>
            <a:ext cx="3717891" cy="3717891"/>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p:spPr>
        </p:sp>
      </p:grpSp>
      <p:grpSp>
        <p:nvGrpSpPr>
          <p:cNvPr id="6" name="Group 6"/>
          <p:cNvGrpSpPr>
            <a:grpSpLocks noChangeAspect="1"/>
          </p:cNvGrpSpPr>
          <p:nvPr/>
        </p:nvGrpSpPr>
        <p:grpSpPr>
          <a:xfrm>
            <a:off x="5354020" y="2229422"/>
            <a:ext cx="3522729" cy="3522715"/>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grpSp>
      <p:sp>
        <p:nvSpPr>
          <p:cNvPr id="8" name="AutoShape 8"/>
          <p:cNvSpPr/>
          <p:nvPr/>
        </p:nvSpPr>
        <p:spPr>
          <a:xfrm>
            <a:off x="9536798" y="5213026"/>
            <a:ext cx="1137197" cy="0"/>
          </a:xfrm>
          <a:prstGeom prst="line">
            <a:avLst/>
          </a:prstGeom>
          <a:ln w="57150" cap="flat">
            <a:solidFill>
              <a:srgbClr val="FEBF0E"/>
            </a:solidFill>
            <a:prstDash val="solid"/>
            <a:headEnd type="none" w="sm" len="sm"/>
            <a:tailEnd type="none" w="sm" len="sm"/>
          </a:ln>
        </p:spPr>
      </p:sp>
      <p:sp>
        <p:nvSpPr>
          <p:cNvPr id="9" name="TextBox 9"/>
          <p:cNvSpPr txBox="1"/>
          <p:nvPr/>
        </p:nvSpPr>
        <p:spPr>
          <a:xfrm>
            <a:off x="9536666" y="5212185"/>
            <a:ext cx="7722634" cy="637540"/>
          </a:xfrm>
          <a:prstGeom prst="rect">
            <a:avLst/>
          </a:prstGeom>
        </p:spPr>
        <p:txBody>
          <a:bodyPr lIns="0" tIns="0" rIns="0" bIns="0" rtlCol="0" anchor="t">
            <a:spAutoFit/>
          </a:bodyPr>
          <a:lstStyle/>
          <a:p>
            <a:pPr>
              <a:lnSpc>
                <a:spcPts val="5119"/>
              </a:lnSpc>
            </a:pPr>
            <a:r>
              <a:rPr lang="en-US" sz="3199">
                <a:solidFill>
                  <a:srgbClr val="000000"/>
                </a:solidFill>
                <a:latin typeface="Poppins Bold"/>
              </a:rPr>
              <a:t>Micah Morgan, LPC</a:t>
            </a:r>
          </a:p>
        </p:txBody>
      </p:sp>
      <p:sp>
        <p:nvSpPr>
          <p:cNvPr id="10" name="TextBox 10"/>
          <p:cNvSpPr txBox="1"/>
          <p:nvPr/>
        </p:nvSpPr>
        <p:spPr>
          <a:xfrm>
            <a:off x="9536666" y="4389723"/>
            <a:ext cx="7722634" cy="789817"/>
          </a:xfrm>
          <a:prstGeom prst="rect">
            <a:avLst/>
          </a:prstGeom>
        </p:spPr>
        <p:txBody>
          <a:bodyPr lIns="0" tIns="0" rIns="0" bIns="0" rtlCol="0" anchor="t">
            <a:spAutoFit/>
          </a:bodyPr>
          <a:lstStyle/>
          <a:p>
            <a:pPr>
              <a:lnSpc>
                <a:spcPts val="5760"/>
              </a:lnSpc>
            </a:pPr>
            <a:r>
              <a:rPr lang="en-US" sz="5237">
                <a:solidFill>
                  <a:srgbClr val="000000"/>
                </a:solidFill>
                <a:latin typeface="Poppins"/>
              </a:rPr>
              <a:t>Pleasure to meet you!</a:t>
            </a:r>
          </a:p>
        </p:txBody>
      </p:sp>
      <p:sp>
        <p:nvSpPr>
          <p:cNvPr id="11" name="TextBox 11"/>
          <p:cNvSpPr txBox="1"/>
          <p:nvPr/>
        </p:nvSpPr>
        <p:spPr>
          <a:xfrm>
            <a:off x="1028700" y="6588760"/>
            <a:ext cx="16230600" cy="2669540"/>
          </a:xfrm>
          <a:prstGeom prst="rect">
            <a:avLst/>
          </a:prstGeom>
        </p:spPr>
        <p:txBody>
          <a:bodyPr lIns="0" tIns="0" rIns="0" bIns="0" rtlCol="0" anchor="t">
            <a:spAutoFit/>
          </a:bodyPr>
          <a:lstStyle/>
          <a:p>
            <a:pPr marL="690879" lvl="1" indent="-345439">
              <a:lnSpc>
                <a:spcPts val="3519"/>
              </a:lnSpc>
              <a:buFont typeface="Arial"/>
              <a:buChar char="•"/>
            </a:pPr>
            <a:r>
              <a:rPr lang="en-US" sz="3199">
                <a:solidFill>
                  <a:srgbClr val="203965"/>
                </a:solidFill>
                <a:latin typeface="Poppins Bold"/>
              </a:rPr>
              <a:t>Licensed Professional Counselor</a:t>
            </a:r>
          </a:p>
          <a:p>
            <a:pPr marL="690879" lvl="1" indent="-345439">
              <a:lnSpc>
                <a:spcPts val="3519"/>
              </a:lnSpc>
              <a:buFont typeface="Arial"/>
              <a:buChar char="•"/>
            </a:pPr>
            <a:r>
              <a:rPr lang="en-US" sz="3199">
                <a:solidFill>
                  <a:srgbClr val="203965"/>
                </a:solidFill>
                <a:latin typeface="Poppins Bold"/>
              </a:rPr>
              <a:t>Served in the mental health field since 2013</a:t>
            </a:r>
          </a:p>
          <a:p>
            <a:pPr marL="690879" lvl="1" indent="-345439">
              <a:lnSpc>
                <a:spcPts val="3519"/>
              </a:lnSpc>
              <a:buFont typeface="Arial"/>
              <a:buChar char="•"/>
            </a:pPr>
            <a:r>
              <a:rPr lang="en-US" sz="3199">
                <a:solidFill>
                  <a:srgbClr val="203965"/>
                </a:solidFill>
                <a:latin typeface="Poppins Bold"/>
              </a:rPr>
              <a:t>Served in Community-based mental health for low income families</a:t>
            </a:r>
          </a:p>
          <a:p>
            <a:pPr marL="690879" lvl="1" indent="-345439">
              <a:lnSpc>
                <a:spcPts val="3519"/>
              </a:lnSpc>
              <a:buFont typeface="Arial"/>
              <a:buChar char="•"/>
            </a:pPr>
            <a:r>
              <a:rPr lang="en-US" sz="3199">
                <a:solidFill>
                  <a:srgbClr val="203965"/>
                </a:solidFill>
                <a:latin typeface="Poppins Bold"/>
              </a:rPr>
              <a:t>Supporting children and families with a trauma history</a:t>
            </a:r>
          </a:p>
          <a:p>
            <a:pPr marL="690879" lvl="1" indent="-345439">
              <a:lnSpc>
                <a:spcPts val="3519"/>
              </a:lnSpc>
              <a:buFont typeface="Arial"/>
              <a:buChar char="•"/>
            </a:pPr>
            <a:r>
              <a:rPr lang="en-US" sz="3199">
                <a:solidFill>
                  <a:srgbClr val="203965"/>
                </a:solidFill>
                <a:latin typeface="Poppins Bold"/>
              </a:rPr>
              <a:t>Supporting families navigating the special education process as a clinician and resource coordinator (FCFC)</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3899643"/>
          </a:xfrm>
          <a:custGeom>
            <a:avLst/>
            <a:gdLst/>
            <a:ahLst/>
            <a:cxnLst/>
            <a:rect l="l" t="t" r="r" b="b"/>
            <a:pathLst>
              <a:path w="18288000" h="3899643">
                <a:moveTo>
                  <a:pt x="0" y="0"/>
                </a:moveTo>
                <a:lnTo>
                  <a:pt x="18288000" y="0"/>
                </a:lnTo>
                <a:lnTo>
                  <a:pt x="18288000" y="3899643"/>
                </a:lnTo>
                <a:lnTo>
                  <a:pt x="0" y="3899643"/>
                </a:lnTo>
                <a:lnTo>
                  <a:pt x="0" y="0"/>
                </a:lnTo>
                <a:close/>
              </a:path>
            </a:pathLst>
          </a:custGeom>
          <a:blipFill>
            <a:blip r:embed="rId2"/>
            <a:stretch>
              <a:fillRect t="-106224" b="-106224"/>
            </a:stretch>
          </a:blipFill>
        </p:spPr>
      </p:sp>
      <p:grpSp>
        <p:nvGrpSpPr>
          <p:cNvPr id="3" name="Group 3"/>
          <p:cNvGrpSpPr/>
          <p:nvPr/>
        </p:nvGrpSpPr>
        <p:grpSpPr>
          <a:xfrm>
            <a:off x="1028700" y="1106740"/>
            <a:ext cx="5623199" cy="8151560"/>
            <a:chOff x="0" y="0"/>
            <a:chExt cx="2068819" cy="2999023"/>
          </a:xfrm>
        </p:grpSpPr>
        <p:sp>
          <p:nvSpPr>
            <p:cNvPr id="4" name="Freeform 4"/>
            <p:cNvSpPr/>
            <p:nvPr/>
          </p:nvSpPr>
          <p:spPr>
            <a:xfrm>
              <a:off x="0" y="0"/>
              <a:ext cx="2068819" cy="2999023"/>
            </a:xfrm>
            <a:custGeom>
              <a:avLst/>
              <a:gdLst/>
              <a:ahLst/>
              <a:cxnLst/>
              <a:rect l="l" t="t" r="r" b="b"/>
              <a:pathLst>
                <a:path w="2068819" h="2999023">
                  <a:moveTo>
                    <a:pt x="0" y="0"/>
                  </a:moveTo>
                  <a:lnTo>
                    <a:pt x="2068819" y="0"/>
                  </a:lnTo>
                  <a:lnTo>
                    <a:pt x="2068819" y="2999023"/>
                  </a:lnTo>
                  <a:lnTo>
                    <a:pt x="0" y="2999023"/>
                  </a:lnTo>
                  <a:close/>
                </a:path>
              </a:pathLst>
            </a:custGeom>
            <a:solidFill>
              <a:srgbClr val="FEBF0E"/>
            </a:solidFill>
          </p:spPr>
        </p:sp>
      </p:grpSp>
      <p:grpSp>
        <p:nvGrpSpPr>
          <p:cNvPr id="5" name="Group 5"/>
          <p:cNvGrpSpPr/>
          <p:nvPr/>
        </p:nvGrpSpPr>
        <p:grpSpPr>
          <a:xfrm>
            <a:off x="12671512" y="3201532"/>
            <a:ext cx="1391336" cy="1391336"/>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EBF0E"/>
            </a:solidFill>
          </p:spPr>
        </p:sp>
      </p:grpSp>
      <p:grpSp>
        <p:nvGrpSpPr>
          <p:cNvPr id="7" name="Group 7"/>
          <p:cNvGrpSpPr/>
          <p:nvPr/>
        </p:nvGrpSpPr>
        <p:grpSpPr>
          <a:xfrm>
            <a:off x="14269738" y="3201532"/>
            <a:ext cx="1391336" cy="1391336"/>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74289"/>
            </a:solidFill>
          </p:spPr>
        </p:sp>
      </p:grpSp>
      <p:grpSp>
        <p:nvGrpSpPr>
          <p:cNvPr id="9" name="Group 9"/>
          <p:cNvGrpSpPr/>
          <p:nvPr/>
        </p:nvGrpSpPr>
        <p:grpSpPr>
          <a:xfrm>
            <a:off x="15867964" y="3201532"/>
            <a:ext cx="1391336" cy="1391336"/>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EBF0E"/>
            </a:solidFill>
          </p:spPr>
        </p:sp>
      </p:grpSp>
      <p:sp>
        <p:nvSpPr>
          <p:cNvPr id="11" name="Freeform 11"/>
          <p:cNvSpPr/>
          <p:nvPr/>
        </p:nvSpPr>
        <p:spPr>
          <a:xfrm>
            <a:off x="1560632" y="3897200"/>
            <a:ext cx="4559335" cy="4114800"/>
          </a:xfrm>
          <a:custGeom>
            <a:avLst/>
            <a:gdLst/>
            <a:ahLst/>
            <a:cxnLst/>
            <a:rect l="l" t="t" r="r" b="b"/>
            <a:pathLst>
              <a:path w="4559335" h="4114800">
                <a:moveTo>
                  <a:pt x="0" y="0"/>
                </a:moveTo>
                <a:lnTo>
                  <a:pt x="4559335" y="0"/>
                </a:lnTo>
                <a:lnTo>
                  <a:pt x="45593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1302555" y="2411120"/>
            <a:ext cx="5075489" cy="790412"/>
          </a:xfrm>
          <a:prstGeom prst="rect">
            <a:avLst/>
          </a:prstGeom>
        </p:spPr>
        <p:txBody>
          <a:bodyPr lIns="0" tIns="0" rIns="0" bIns="0" rtlCol="0" anchor="t">
            <a:spAutoFit/>
          </a:bodyPr>
          <a:lstStyle/>
          <a:p>
            <a:pPr algn="ctr">
              <a:lnSpc>
                <a:spcPts val="5760"/>
              </a:lnSpc>
            </a:pPr>
            <a:r>
              <a:rPr lang="en-US" sz="5237">
                <a:solidFill>
                  <a:srgbClr val="090A60"/>
                </a:solidFill>
                <a:latin typeface="Poppins Bold"/>
              </a:rPr>
              <a:t>Let’s discuss!</a:t>
            </a:r>
          </a:p>
        </p:txBody>
      </p:sp>
      <p:sp>
        <p:nvSpPr>
          <p:cNvPr id="13" name="TextBox 13"/>
          <p:cNvSpPr txBox="1"/>
          <p:nvPr/>
        </p:nvSpPr>
        <p:spPr>
          <a:xfrm>
            <a:off x="7681147" y="5438018"/>
            <a:ext cx="9578153" cy="1009650"/>
          </a:xfrm>
          <a:prstGeom prst="rect">
            <a:avLst/>
          </a:prstGeom>
        </p:spPr>
        <p:txBody>
          <a:bodyPr lIns="0" tIns="0" rIns="0" bIns="0" rtlCol="0" anchor="t">
            <a:spAutoFit/>
          </a:bodyPr>
          <a:lstStyle/>
          <a:p>
            <a:pPr algn="just">
              <a:lnSpc>
                <a:spcPts val="3900"/>
              </a:lnSpc>
            </a:pPr>
            <a:r>
              <a:rPr lang="en-US" sz="3000" spc="-60">
                <a:solidFill>
                  <a:srgbClr val="000000"/>
                </a:solidFill>
                <a:latin typeface="Poppins Bold"/>
              </a:rPr>
              <a:t>What do you already know about the terms “dysregulation,” “adversity,” and “trauma?”</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333202"/>
            <a:ext cx="2855508" cy="5953798"/>
            <a:chOff x="0" y="0"/>
            <a:chExt cx="1041697" cy="2171962"/>
          </a:xfrm>
        </p:grpSpPr>
        <p:sp>
          <p:nvSpPr>
            <p:cNvPr id="3" name="Freeform 3"/>
            <p:cNvSpPr/>
            <p:nvPr/>
          </p:nvSpPr>
          <p:spPr>
            <a:xfrm>
              <a:off x="0" y="0"/>
              <a:ext cx="1041697" cy="2171962"/>
            </a:xfrm>
            <a:custGeom>
              <a:avLst/>
              <a:gdLst/>
              <a:ahLst/>
              <a:cxnLst/>
              <a:rect l="l" t="t" r="r" b="b"/>
              <a:pathLst>
                <a:path w="1041697" h="2171962">
                  <a:moveTo>
                    <a:pt x="0" y="0"/>
                  </a:moveTo>
                  <a:lnTo>
                    <a:pt x="1041697" y="0"/>
                  </a:lnTo>
                  <a:lnTo>
                    <a:pt x="1041697" y="2171962"/>
                  </a:lnTo>
                  <a:lnTo>
                    <a:pt x="0" y="2171962"/>
                  </a:lnTo>
                  <a:close/>
                </a:path>
              </a:pathLst>
            </a:custGeom>
            <a:solidFill>
              <a:srgbClr val="FEBF0E"/>
            </a:solidFill>
          </p:spPr>
        </p:sp>
      </p:grpSp>
      <p:sp>
        <p:nvSpPr>
          <p:cNvPr id="4" name="Freeform 4"/>
          <p:cNvSpPr/>
          <p:nvPr/>
        </p:nvSpPr>
        <p:spPr>
          <a:xfrm flipH="1">
            <a:off x="0" y="0"/>
            <a:ext cx="11139705" cy="4569143"/>
          </a:xfrm>
          <a:custGeom>
            <a:avLst/>
            <a:gdLst/>
            <a:ahLst/>
            <a:cxnLst/>
            <a:rect l="l" t="t" r="r" b="b"/>
            <a:pathLst>
              <a:path w="11139705" h="4569143">
                <a:moveTo>
                  <a:pt x="11139705" y="0"/>
                </a:moveTo>
                <a:lnTo>
                  <a:pt x="0" y="0"/>
                </a:lnTo>
                <a:lnTo>
                  <a:pt x="0" y="4569142"/>
                </a:lnTo>
                <a:lnTo>
                  <a:pt x="11139705" y="4569142"/>
                </a:lnTo>
                <a:lnTo>
                  <a:pt x="11139705" y="0"/>
                </a:lnTo>
                <a:close/>
              </a:path>
            </a:pathLst>
          </a:custGeom>
          <a:blipFill>
            <a:blip r:embed="rId2"/>
            <a:stretch>
              <a:fillRect t="-14393" b="-48039"/>
            </a:stretch>
          </a:blipFill>
        </p:spPr>
      </p:sp>
      <p:grpSp>
        <p:nvGrpSpPr>
          <p:cNvPr id="5" name="Group 5"/>
          <p:cNvGrpSpPr>
            <a:grpSpLocks noChangeAspect="1"/>
          </p:cNvGrpSpPr>
          <p:nvPr/>
        </p:nvGrpSpPr>
        <p:grpSpPr>
          <a:xfrm>
            <a:off x="519069" y="3400923"/>
            <a:ext cx="2336439" cy="2336439"/>
            <a:chOff x="0" y="0"/>
            <a:chExt cx="6350000" cy="6350000"/>
          </a:xfrm>
        </p:grpSpPr>
        <p:sp>
          <p:nvSpPr>
            <p:cNvPr id="6" name="Freeform 6"/>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74289"/>
            </a:solidFill>
            <a:ln w="12700">
              <a:solidFill>
                <a:srgbClr val="000000"/>
              </a:solidFill>
            </a:ln>
          </p:spPr>
        </p:sp>
        <p:sp>
          <p:nvSpPr>
            <p:cNvPr id="7" name="Freeform 7"/>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sp>
      </p:grpSp>
      <p:sp>
        <p:nvSpPr>
          <p:cNvPr id="8" name="TextBox 8"/>
          <p:cNvSpPr txBox="1"/>
          <p:nvPr/>
        </p:nvSpPr>
        <p:spPr>
          <a:xfrm>
            <a:off x="11668734" y="3174682"/>
            <a:ext cx="5473297" cy="1394460"/>
          </a:xfrm>
          <a:prstGeom prst="rect">
            <a:avLst/>
          </a:prstGeom>
        </p:spPr>
        <p:txBody>
          <a:bodyPr lIns="0" tIns="0" rIns="0" bIns="0" rtlCol="0" anchor="t">
            <a:spAutoFit/>
          </a:bodyPr>
          <a:lstStyle/>
          <a:p>
            <a:pPr>
              <a:lnSpc>
                <a:spcPts val="5280"/>
              </a:lnSpc>
            </a:pPr>
            <a:r>
              <a:rPr lang="en-US" sz="4800">
                <a:solidFill>
                  <a:srgbClr val="000000"/>
                </a:solidFill>
                <a:latin typeface="Poppins Bold"/>
              </a:rPr>
              <a:t>Welcome To</a:t>
            </a:r>
          </a:p>
          <a:p>
            <a:pPr>
              <a:lnSpc>
                <a:spcPts val="5280"/>
              </a:lnSpc>
            </a:pPr>
            <a:r>
              <a:rPr lang="en-US" sz="4800">
                <a:solidFill>
                  <a:srgbClr val="000000"/>
                </a:solidFill>
                <a:latin typeface="Poppins Bold"/>
              </a:rPr>
              <a:t>This</a:t>
            </a:r>
          </a:p>
        </p:txBody>
      </p:sp>
      <p:sp>
        <p:nvSpPr>
          <p:cNvPr id="9" name="TextBox 9"/>
          <p:cNvSpPr txBox="1"/>
          <p:nvPr/>
        </p:nvSpPr>
        <p:spPr>
          <a:xfrm>
            <a:off x="3429000" y="5143500"/>
            <a:ext cx="13713031" cy="1137229"/>
          </a:xfrm>
          <a:prstGeom prst="rect">
            <a:avLst/>
          </a:prstGeom>
        </p:spPr>
        <p:txBody>
          <a:bodyPr lIns="0" tIns="0" rIns="0" bIns="0" rtlCol="0" anchor="t">
            <a:spAutoFit/>
          </a:bodyPr>
          <a:lstStyle/>
          <a:p>
            <a:pPr>
              <a:lnSpc>
                <a:spcPts val="4373"/>
              </a:lnSpc>
            </a:pPr>
            <a:r>
              <a:rPr lang="en-US" sz="3975">
                <a:solidFill>
                  <a:srgbClr val="000000"/>
                </a:solidFill>
                <a:latin typeface="Poppins Bold"/>
              </a:rPr>
              <a:t>Exploring Co-regulation as a Protective Factor for Child Adversity</a:t>
            </a:r>
          </a:p>
        </p:txBody>
      </p:sp>
      <p:sp>
        <p:nvSpPr>
          <p:cNvPr id="10" name="TextBox 10"/>
          <p:cNvSpPr txBox="1"/>
          <p:nvPr/>
        </p:nvSpPr>
        <p:spPr>
          <a:xfrm>
            <a:off x="3429000" y="6389401"/>
            <a:ext cx="13830300" cy="478155"/>
          </a:xfrm>
          <a:prstGeom prst="rect">
            <a:avLst/>
          </a:prstGeom>
        </p:spPr>
        <p:txBody>
          <a:bodyPr lIns="0" tIns="0" rIns="0" bIns="0" rtlCol="0" anchor="t">
            <a:spAutoFit/>
          </a:bodyPr>
          <a:lstStyle/>
          <a:p>
            <a:pPr>
              <a:lnSpc>
                <a:spcPts val="3840"/>
              </a:lnSpc>
            </a:pPr>
            <a:r>
              <a:rPr lang="en-US" sz="2400">
                <a:solidFill>
                  <a:srgbClr val="000000"/>
                </a:solidFill>
                <a:latin typeface="Poppins"/>
              </a:rPr>
              <a:t>In this session, participants will...</a:t>
            </a:r>
          </a:p>
        </p:txBody>
      </p:sp>
      <p:sp>
        <p:nvSpPr>
          <p:cNvPr id="11" name="TextBox 11"/>
          <p:cNvSpPr txBox="1"/>
          <p:nvPr/>
        </p:nvSpPr>
        <p:spPr>
          <a:xfrm>
            <a:off x="3429000" y="7157701"/>
            <a:ext cx="1440145" cy="1242813"/>
          </a:xfrm>
          <a:prstGeom prst="rect">
            <a:avLst/>
          </a:prstGeom>
        </p:spPr>
        <p:txBody>
          <a:bodyPr lIns="0" tIns="0" rIns="0" bIns="0" rtlCol="0" anchor="t">
            <a:spAutoFit/>
          </a:bodyPr>
          <a:lstStyle/>
          <a:p>
            <a:pPr>
              <a:lnSpc>
                <a:spcPts val="9031"/>
              </a:lnSpc>
            </a:pPr>
            <a:r>
              <a:rPr lang="en-US" sz="8210">
                <a:solidFill>
                  <a:srgbClr val="203965"/>
                </a:solidFill>
                <a:latin typeface="Poppins Bold"/>
              </a:rPr>
              <a:t>01</a:t>
            </a:r>
          </a:p>
        </p:txBody>
      </p:sp>
      <p:sp>
        <p:nvSpPr>
          <p:cNvPr id="12" name="TextBox 12"/>
          <p:cNvSpPr txBox="1"/>
          <p:nvPr/>
        </p:nvSpPr>
        <p:spPr>
          <a:xfrm>
            <a:off x="4869145" y="7226518"/>
            <a:ext cx="2874980" cy="1014115"/>
          </a:xfrm>
          <a:prstGeom prst="rect">
            <a:avLst/>
          </a:prstGeom>
        </p:spPr>
        <p:txBody>
          <a:bodyPr lIns="0" tIns="0" rIns="0" bIns="0" rtlCol="0" anchor="t">
            <a:spAutoFit/>
          </a:bodyPr>
          <a:lstStyle/>
          <a:p>
            <a:pPr>
              <a:lnSpc>
                <a:spcPts val="2700"/>
              </a:lnSpc>
            </a:pPr>
            <a:r>
              <a:rPr lang="en-US" sz="1687">
                <a:solidFill>
                  <a:srgbClr val="000000"/>
                </a:solidFill>
                <a:latin typeface="Poppins"/>
              </a:rPr>
              <a:t>...review the cognitive, behavioral, and relational impacts of trauma </a:t>
            </a:r>
          </a:p>
        </p:txBody>
      </p:sp>
      <p:sp>
        <p:nvSpPr>
          <p:cNvPr id="13" name="TextBox 13"/>
          <p:cNvSpPr txBox="1"/>
          <p:nvPr/>
        </p:nvSpPr>
        <p:spPr>
          <a:xfrm>
            <a:off x="8262069" y="7157701"/>
            <a:ext cx="1440145" cy="1247279"/>
          </a:xfrm>
          <a:prstGeom prst="rect">
            <a:avLst/>
          </a:prstGeom>
        </p:spPr>
        <p:txBody>
          <a:bodyPr lIns="0" tIns="0" rIns="0" bIns="0" rtlCol="0" anchor="t">
            <a:spAutoFit/>
          </a:bodyPr>
          <a:lstStyle/>
          <a:p>
            <a:pPr>
              <a:lnSpc>
                <a:spcPts val="9032"/>
              </a:lnSpc>
            </a:pPr>
            <a:r>
              <a:rPr lang="en-US" sz="8210">
                <a:solidFill>
                  <a:srgbClr val="203965"/>
                </a:solidFill>
                <a:latin typeface="Poppins Bold"/>
              </a:rPr>
              <a:t>02</a:t>
            </a:r>
          </a:p>
        </p:txBody>
      </p:sp>
      <p:sp>
        <p:nvSpPr>
          <p:cNvPr id="14" name="TextBox 14"/>
          <p:cNvSpPr txBox="1"/>
          <p:nvPr/>
        </p:nvSpPr>
        <p:spPr>
          <a:xfrm>
            <a:off x="9702215" y="7226518"/>
            <a:ext cx="5792542" cy="1014115"/>
          </a:xfrm>
          <a:prstGeom prst="rect">
            <a:avLst/>
          </a:prstGeom>
        </p:spPr>
        <p:txBody>
          <a:bodyPr lIns="0" tIns="0" rIns="0" bIns="0" rtlCol="0" anchor="t">
            <a:spAutoFit/>
          </a:bodyPr>
          <a:lstStyle/>
          <a:p>
            <a:pPr>
              <a:lnSpc>
                <a:spcPts val="2700"/>
              </a:lnSpc>
            </a:pPr>
            <a:r>
              <a:rPr lang="en-US" sz="1687">
                <a:solidFill>
                  <a:srgbClr val="000000"/>
                </a:solidFill>
                <a:latin typeface="Poppins"/>
              </a:rPr>
              <a:t>...reinforce at least three trauma-informed, co-regulation behaviors to implement with children and families as a protective factor against child adversity.</a:t>
            </a:r>
          </a:p>
        </p:txBody>
      </p:sp>
      <p:sp>
        <p:nvSpPr>
          <p:cNvPr id="15" name="TextBox 15"/>
          <p:cNvSpPr txBox="1"/>
          <p:nvPr/>
        </p:nvSpPr>
        <p:spPr>
          <a:xfrm>
            <a:off x="13124249" y="3841432"/>
            <a:ext cx="4394205" cy="727710"/>
          </a:xfrm>
          <a:prstGeom prst="rect">
            <a:avLst/>
          </a:prstGeom>
        </p:spPr>
        <p:txBody>
          <a:bodyPr lIns="0" tIns="0" rIns="0" bIns="0" rtlCol="0" anchor="t">
            <a:spAutoFit/>
          </a:bodyPr>
          <a:lstStyle/>
          <a:p>
            <a:pPr>
              <a:lnSpc>
                <a:spcPts val="5280"/>
              </a:lnSpc>
            </a:pPr>
            <a:r>
              <a:rPr lang="en-US" sz="4800">
                <a:solidFill>
                  <a:srgbClr val="FEBF0E"/>
                </a:solidFill>
                <a:latin typeface="Poppins Bold"/>
              </a:rPr>
              <a:t>Presentation!</a:t>
            </a:r>
          </a:p>
        </p:txBody>
      </p:sp>
      <p:sp>
        <p:nvSpPr>
          <p:cNvPr id="16" name="Freeform 16"/>
          <p:cNvSpPr/>
          <p:nvPr/>
        </p:nvSpPr>
        <p:spPr>
          <a:xfrm>
            <a:off x="743721" y="3717573"/>
            <a:ext cx="1887134" cy="1703138"/>
          </a:xfrm>
          <a:custGeom>
            <a:avLst/>
            <a:gdLst/>
            <a:ahLst/>
            <a:cxnLst/>
            <a:rect l="l" t="t" r="r" b="b"/>
            <a:pathLst>
              <a:path w="1887134" h="1703138">
                <a:moveTo>
                  <a:pt x="0" y="0"/>
                </a:moveTo>
                <a:lnTo>
                  <a:pt x="1887134" y="0"/>
                </a:lnTo>
                <a:lnTo>
                  <a:pt x="1887134" y="1703139"/>
                </a:lnTo>
                <a:lnTo>
                  <a:pt x="0" y="17031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22" y="0"/>
            <a:ext cx="18261278" cy="3610517"/>
            <a:chOff x="0" y="0"/>
            <a:chExt cx="6661764" cy="1317126"/>
          </a:xfrm>
        </p:grpSpPr>
        <p:sp>
          <p:nvSpPr>
            <p:cNvPr id="3" name="Freeform 3"/>
            <p:cNvSpPr/>
            <p:nvPr/>
          </p:nvSpPr>
          <p:spPr>
            <a:xfrm>
              <a:off x="0" y="0"/>
              <a:ext cx="6661764" cy="1317126"/>
            </a:xfrm>
            <a:custGeom>
              <a:avLst/>
              <a:gdLst/>
              <a:ahLst/>
              <a:cxnLst/>
              <a:rect l="l" t="t" r="r" b="b"/>
              <a:pathLst>
                <a:path w="6661764" h="1317126">
                  <a:moveTo>
                    <a:pt x="0" y="0"/>
                  </a:moveTo>
                  <a:lnTo>
                    <a:pt x="6661764" y="0"/>
                  </a:lnTo>
                  <a:lnTo>
                    <a:pt x="6661764" y="1317126"/>
                  </a:lnTo>
                  <a:lnTo>
                    <a:pt x="0" y="1317126"/>
                  </a:lnTo>
                  <a:close/>
                </a:path>
              </a:pathLst>
            </a:custGeom>
            <a:solidFill>
              <a:srgbClr val="174289"/>
            </a:solidFill>
          </p:spPr>
        </p:sp>
      </p:grpSp>
      <p:sp>
        <p:nvSpPr>
          <p:cNvPr id="4" name="Freeform 4"/>
          <p:cNvSpPr/>
          <p:nvPr/>
        </p:nvSpPr>
        <p:spPr>
          <a:xfrm>
            <a:off x="0" y="0"/>
            <a:ext cx="18288000" cy="3610517"/>
          </a:xfrm>
          <a:custGeom>
            <a:avLst/>
            <a:gdLst/>
            <a:ahLst/>
            <a:cxnLst/>
            <a:rect l="l" t="t" r="r" b="b"/>
            <a:pathLst>
              <a:path w="18288000" h="3610517">
                <a:moveTo>
                  <a:pt x="0" y="0"/>
                </a:moveTo>
                <a:lnTo>
                  <a:pt x="18288000" y="0"/>
                </a:lnTo>
                <a:lnTo>
                  <a:pt x="18288000" y="3610517"/>
                </a:lnTo>
                <a:lnTo>
                  <a:pt x="0" y="3610517"/>
                </a:lnTo>
                <a:lnTo>
                  <a:pt x="0" y="0"/>
                </a:lnTo>
                <a:close/>
              </a:path>
            </a:pathLst>
          </a:custGeom>
          <a:blipFill>
            <a:blip r:embed="rId2">
              <a:alphaModFix amt="9999"/>
            </a:blip>
            <a:stretch>
              <a:fillRect t="-196077" b="-42024"/>
            </a:stretch>
          </a:blipFill>
        </p:spPr>
      </p:sp>
      <p:sp>
        <p:nvSpPr>
          <p:cNvPr id="5" name="Freeform 5"/>
          <p:cNvSpPr/>
          <p:nvPr/>
        </p:nvSpPr>
        <p:spPr>
          <a:xfrm>
            <a:off x="1974522" y="3141075"/>
            <a:ext cx="7088118" cy="5156606"/>
          </a:xfrm>
          <a:custGeom>
            <a:avLst/>
            <a:gdLst/>
            <a:ahLst/>
            <a:cxnLst/>
            <a:rect l="l" t="t" r="r" b="b"/>
            <a:pathLst>
              <a:path w="7088118" h="5156606">
                <a:moveTo>
                  <a:pt x="0" y="0"/>
                </a:moveTo>
                <a:lnTo>
                  <a:pt x="7088118" y="0"/>
                </a:lnTo>
                <a:lnTo>
                  <a:pt x="7088118" y="5156606"/>
                </a:lnTo>
                <a:lnTo>
                  <a:pt x="0" y="5156606"/>
                </a:lnTo>
                <a:lnTo>
                  <a:pt x="0" y="0"/>
                </a:lnTo>
                <a:close/>
              </a:path>
            </a:pathLst>
          </a:custGeom>
          <a:blipFill>
            <a:blip r:embed="rId3"/>
            <a:stretch>
              <a:fillRect/>
            </a:stretch>
          </a:blipFill>
        </p:spPr>
      </p:sp>
      <p:grpSp>
        <p:nvGrpSpPr>
          <p:cNvPr id="6" name="Group 6"/>
          <p:cNvGrpSpPr/>
          <p:nvPr/>
        </p:nvGrpSpPr>
        <p:grpSpPr>
          <a:xfrm>
            <a:off x="6254215" y="7252854"/>
            <a:ext cx="9639088" cy="859799"/>
            <a:chOff x="0" y="0"/>
            <a:chExt cx="4343468" cy="387434"/>
          </a:xfrm>
        </p:grpSpPr>
        <p:sp>
          <p:nvSpPr>
            <p:cNvPr id="7" name="Freeform 7"/>
            <p:cNvSpPr/>
            <p:nvPr/>
          </p:nvSpPr>
          <p:spPr>
            <a:xfrm>
              <a:off x="0" y="0"/>
              <a:ext cx="4343468" cy="387434"/>
            </a:xfrm>
            <a:custGeom>
              <a:avLst/>
              <a:gdLst/>
              <a:ahLst/>
              <a:cxnLst/>
              <a:rect l="l" t="t" r="r" b="b"/>
              <a:pathLst>
                <a:path w="4343468" h="387434">
                  <a:moveTo>
                    <a:pt x="0" y="0"/>
                  </a:moveTo>
                  <a:lnTo>
                    <a:pt x="4343468" y="0"/>
                  </a:lnTo>
                  <a:lnTo>
                    <a:pt x="4343468" y="387434"/>
                  </a:lnTo>
                  <a:lnTo>
                    <a:pt x="0" y="387434"/>
                  </a:lnTo>
                  <a:close/>
                </a:path>
              </a:pathLst>
            </a:custGeom>
            <a:solidFill>
              <a:srgbClr val="FEBF0E"/>
            </a:solidFill>
          </p:spPr>
        </p:sp>
      </p:grpSp>
      <p:grpSp>
        <p:nvGrpSpPr>
          <p:cNvPr id="8" name="Group 8"/>
          <p:cNvGrpSpPr/>
          <p:nvPr/>
        </p:nvGrpSpPr>
        <p:grpSpPr>
          <a:xfrm>
            <a:off x="5585792" y="6170046"/>
            <a:ext cx="10307510" cy="841892"/>
            <a:chOff x="0" y="0"/>
            <a:chExt cx="4743453" cy="387434"/>
          </a:xfrm>
        </p:grpSpPr>
        <p:sp>
          <p:nvSpPr>
            <p:cNvPr id="9" name="Freeform 9"/>
            <p:cNvSpPr/>
            <p:nvPr/>
          </p:nvSpPr>
          <p:spPr>
            <a:xfrm>
              <a:off x="0" y="0"/>
              <a:ext cx="4743453" cy="387434"/>
            </a:xfrm>
            <a:custGeom>
              <a:avLst/>
              <a:gdLst/>
              <a:ahLst/>
              <a:cxnLst/>
              <a:rect l="l" t="t" r="r" b="b"/>
              <a:pathLst>
                <a:path w="4743453" h="387434">
                  <a:moveTo>
                    <a:pt x="0" y="0"/>
                  </a:moveTo>
                  <a:lnTo>
                    <a:pt x="4743453" y="0"/>
                  </a:lnTo>
                  <a:lnTo>
                    <a:pt x="4743453" y="387434"/>
                  </a:lnTo>
                  <a:lnTo>
                    <a:pt x="0" y="387434"/>
                  </a:lnTo>
                  <a:close/>
                </a:path>
              </a:pathLst>
            </a:custGeom>
            <a:solidFill>
              <a:srgbClr val="FEBF0E"/>
            </a:solidFill>
          </p:spPr>
        </p:sp>
      </p:grpSp>
      <p:grpSp>
        <p:nvGrpSpPr>
          <p:cNvPr id="10" name="Group 10"/>
          <p:cNvGrpSpPr/>
          <p:nvPr/>
        </p:nvGrpSpPr>
        <p:grpSpPr>
          <a:xfrm>
            <a:off x="2946012" y="5071930"/>
            <a:ext cx="12947291" cy="793316"/>
            <a:chOff x="0" y="0"/>
            <a:chExt cx="6323101" cy="387434"/>
          </a:xfrm>
        </p:grpSpPr>
        <p:sp>
          <p:nvSpPr>
            <p:cNvPr id="11" name="Freeform 11"/>
            <p:cNvSpPr/>
            <p:nvPr/>
          </p:nvSpPr>
          <p:spPr>
            <a:xfrm>
              <a:off x="0" y="0"/>
              <a:ext cx="6323101" cy="387434"/>
            </a:xfrm>
            <a:custGeom>
              <a:avLst/>
              <a:gdLst/>
              <a:ahLst/>
              <a:cxnLst/>
              <a:rect l="l" t="t" r="r" b="b"/>
              <a:pathLst>
                <a:path w="6323101" h="387434">
                  <a:moveTo>
                    <a:pt x="0" y="0"/>
                  </a:moveTo>
                  <a:lnTo>
                    <a:pt x="6323101" y="0"/>
                  </a:lnTo>
                  <a:lnTo>
                    <a:pt x="6323101" y="387434"/>
                  </a:lnTo>
                  <a:lnTo>
                    <a:pt x="0" y="387434"/>
                  </a:lnTo>
                  <a:close/>
                </a:path>
              </a:pathLst>
            </a:custGeom>
            <a:solidFill>
              <a:srgbClr val="FEBF0E"/>
            </a:solidFill>
          </p:spPr>
        </p:sp>
      </p:grpSp>
      <p:sp>
        <p:nvSpPr>
          <p:cNvPr id="12" name="Freeform 12"/>
          <p:cNvSpPr/>
          <p:nvPr/>
        </p:nvSpPr>
        <p:spPr>
          <a:xfrm>
            <a:off x="5824316" y="7252854"/>
            <a:ext cx="859799" cy="859799"/>
          </a:xfrm>
          <a:custGeom>
            <a:avLst/>
            <a:gdLst/>
            <a:ahLst/>
            <a:cxnLst/>
            <a:rect l="l" t="t" r="r" b="b"/>
            <a:pathLst>
              <a:path w="859799" h="859799">
                <a:moveTo>
                  <a:pt x="0" y="0"/>
                </a:moveTo>
                <a:lnTo>
                  <a:pt x="859798" y="0"/>
                </a:lnTo>
                <a:lnTo>
                  <a:pt x="859798" y="859798"/>
                </a:lnTo>
                <a:lnTo>
                  <a:pt x="0" y="859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5174371" y="6170046"/>
            <a:ext cx="841892" cy="841892"/>
          </a:xfrm>
          <a:custGeom>
            <a:avLst/>
            <a:gdLst/>
            <a:ahLst/>
            <a:cxnLst/>
            <a:rect l="l" t="t" r="r" b="b"/>
            <a:pathLst>
              <a:path w="841892" h="841892">
                <a:moveTo>
                  <a:pt x="0" y="0"/>
                </a:moveTo>
                <a:lnTo>
                  <a:pt x="841893" y="0"/>
                </a:lnTo>
                <a:lnTo>
                  <a:pt x="841893" y="841892"/>
                </a:lnTo>
                <a:lnTo>
                  <a:pt x="0" y="8418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2549354" y="5071930"/>
            <a:ext cx="793316" cy="793316"/>
          </a:xfrm>
          <a:custGeom>
            <a:avLst/>
            <a:gdLst/>
            <a:ahLst/>
            <a:cxnLst/>
            <a:rect l="l" t="t" r="r" b="b"/>
            <a:pathLst>
              <a:path w="793316" h="793316">
                <a:moveTo>
                  <a:pt x="0" y="0"/>
                </a:moveTo>
                <a:lnTo>
                  <a:pt x="793316" y="0"/>
                </a:lnTo>
                <a:lnTo>
                  <a:pt x="793316" y="793316"/>
                </a:lnTo>
                <a:lnTo>
                  <a:pt x="0" y="7933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10800000" flipH="1">
            <a:off x="725825" y="4001608"/>
            <a:ext cx="1486652" cy="3435540"/>
          </a:xfrm>
          <a:custGeom>
            <a:avLst/>
            <a:gdLst/>
            <a:ahLst/>
            <a:cxnLst/>
            <a:rect l="l" t="t" r="r" b="b"/>
            <a:pathLst>
              <a:path w="1486652" h="3435540">
                <a:moveTo>
                  <a:pt x="1486652" y="0"/>
                </a:moveTo>
                <a:lnTo>
                  <a:pt x="0" y="0"/>
                </a:lnTo>
                <a:lnTo>
                  <a:pt x="0" y="3435540"/>
                </a:lnTo>
                <a:lnTo>
                  <a:pt x="1486652" y="3435540"/>
                </a:lnTo>
                <a:lnTo>
                  <a:pt x="148665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1028700" y="1028700"/>
            <a:ext cx="4945373" cy="789817"/>
          </a:xfrm>
          <a:prstGeom prst="rect">
            <a:avLst/>
          </a:prstGeom>
        </p:spPr>
        <p:txBody>
          <a:bodyPr lIns="0" tIns="0" rIns="0" bIns="0" rtlCol="0" anchor="t">
            <a:spAutoFit/>
          </a:bodyPr>
          <a:lstStyle/>
          <a:p>
            <a:pPr>
              <a:lnSpc>
                <a:spcPts val="5760"/>
              </a:lnSpc>
            </a:pPr>
            <a:r>
              <a:rPr lang="en-US" sz="5237">
                <a:solidFill>
                  <a:srgbClr val="FFFFFF"/>
                </a:solidFill>
                <a:latin typeface="Poppins"/>
              </a:rPr>
              <a:t>Concept:</a:t>
            </a:r>
          </a:p>
        </p:txBody>
      </p:sp>
      <p:sp>
        <p:nvSpPr>
          <p:cNvPr id="17" name="TextBox 17"/>
          <p:cNvSpPr txBox="1"/>
          <p:nvPr/>
        </p:nvSpPr>
        <p:spPr>
          <a:xfrm>
            <a:off x="1028700" y="1752005"/>
            <a:ext cx="8977091" cy="790412"/>
          </a:xfrm>
          <a:prstGeom prst="rect">
            <a:avLst/>
          </a:prstGeom>
        </p:spPr>
        <p:txBody>
          <a:bodyPr lIns="0" tIns="0" rIns="0" bIns="0" rtlCol="0" anchor="t">
            <a:spAutoFit/>
          </a:bodyPr>
          <a:lstStyle/>
          <a:p>
            <a:pPr>
              <a:lnSpc>
                <a:spcPts val="5760"/>
              </a:lnSpc>
            </a:pPr>
            <a:r>
              <a:rPr lang="en-US" sz="5237">
                <a:solidFill>
                  <a:srgbClr val="FEBF0E"/>
                </a:solidFill>
                <a:latin typeface="Poppins Bold"/>
              </a:rPr>
              <a:t>THE “BOTTOM-UP” BRAIN</a:t>
            </a:r>
          </a:p>
        </p:txBody>
      </p:sp>
      <p:sp>
        <p:nvSpPr>
          <p:cNvPr id="18" name="TextBox 18"/>
          <p:cNvSpPr txBox="1"/>
          <p:nvPr/>
        </p:nvSpPr>
        <p:spPr>
          <a:xfrm>
            <a:off x="8682647" y="6179112"/>
            <a:ext cx="4872302" cy="420833"/>
          </a:xfrm>
          <a:prstGeom prst="rect">
            <a:avLst/>
          </a:prstGeom>
        </p:spPr>
        <p:txBody>
          <a:bodyPr lIns="0" tIns="0" rIns="0" bIns="0" rtlCol="0" anchor="t">
            <a:spAutoFit/>
          </a:bodyPr>
          <a:lstStyle/>
          <a:p>
            <a:pPr algn="r">
              <a:lnSpc>
                <a:spcPts val="3272"/>
              </a:lnSpc>
            </a:pPr>
            <a:r>
              <a:rPr lang="en-US" sz="2337">
                <a:solidFill>
                  <a:srgbClr val="17165D"/>
                </a:solidFill>
                <a:latin typeface="Poppins"/>
              </a:rPr>
              <a:t>LIMBIC SYSTEM - </a:t>
            </a:r>
            <a:r>
              <a:rPr lang="en-US" sz="2337">
                <a:solidFill>
                  <a:srgbClr val="17165D"/>
                </a:solidFill>
                <a:latin typeface="Poppins Bold"/>
              </a:rPr>
              <a:t>AMYGDALA</a:t>
            </a:r>
          </a:p>
        </p:txBody>
      </p:sp>
      <p:sp>
        <p:nvSpPr>
          <p:cNvPr id="19" name="TextBox 19"/>
          <p:cNvSpPr txBox="1"/>
          <p:nvPr/>
        </p:nvSpPr>
        <p:spPr>
          <a:xfrm>
            <a:off x="5595317" y="7328595"/>
            <a:ext cx="7959632" cy="677390"/>
          </a:xfrm>
          <a:prstGeom prst="rect">
            <a:avLst/>
          </a:prstGeom>
        </p:spPr>
        <p:txBody>
          <a:bodyPr lIns="0" tIns="0" rIns="0" bIns="0" rtlCol="0" anchor="t">
            <a:spAutoFit/>
          </a:bodyPr>
          <a:lstStyle/>
          <a:p>
            <a:pPr algn="r">
              <a:lnSpc>
                <a:spcPts val="2571"/>
              </a:lnSpc>
            </a:pPr>
            <a:r>
              <a:rPr lang="en-US" sz="2337">
                <a:solidFill>
                  <a:srgbClr val="17165D"/>
                </a:solidFill>
                <a:latin typeface="Poppins"/>
              </a:rPr>
              <a:t>REPTILIAN REGION - </a:t>
            </a:r>
            <a:r>
              <a:rPr lang="en-US" sz="2337">
                <a:solidFill>
                  <a:srgbClr val="17165D"/>
                </a:solidFill>
                <a:latin typeface="Poppins Bold"/>
              </a:rPr>
              <a:t>RETICULAR</a:t>
            </a:r>
          </a:p>
          <a:p>
            <a:pPr algn="r">
              <a:lnSpc>
                <a:spcPts val="2571"/>
              </a:lnSpc>
            </a:pPr>
            <a:r>
              <a:rPr lang="en-US" sz="2337">
                <a:solidFill>
                  <a:srgbClr val="17165D"/>
                </a:solidFill>
                <a:latin typeface="Poppins Bold"/>
              </a:rPr>
              <a:t>ACTIVATING SYSTEM</a:t>
            </a:r>
          </a:p>
        </p:txBody>
      </p:sp>
      <p:sp>
        <p:nvSpPr>
          <p:cNvPr id="20" name="TextBox 20"/>
          <p:cNvSpPr txBox="1"/>
          <p:nvPr/>
        </p:nvSpPr>
        <p:spPr>
          <a:xfrm>
            <a:off x="8682647" y="5080996"/>
            <a:ext cx="4872302" cy="420833"/>
          </a:xfrm>
          <a:prstGeom prst="rect">
            <a:avLst/>
          </a:prstGeom>
        </p:spPr>
        <p:txBody>
          <a:bodyPr lIns="0" tIns="0" rIns="0" bIns="0" rtlCol="0" anchor="t">
            <a:spAutoFit/>
          </a:bodyPr>
          <a:lstStyle/>
          <a:p>
            <a:pPr algn="r">
              <a:lnSpc>
                <a:spcPts val="3272"/>
              </a:lnSpc>
            </a:pPr>
            <a:r>
              <a:rPr lang="en-US" sz="2337">
                <a:solidFill>
                  <a:srgbClr val="17165D"/>
                </a:solidFill>
                <a:latin typeface="Poppins"/>
              </a:rPr>
              <a:t>RATIONAL BRAIN - </a:t>
            </a:r>
            <a:r>
              <a:rPr lang="en-US" sz="2337">
                <a:solidFill>
                  <a:srgbClr val="17165D"/>
                </a:solidFill>
                <a:latin typeface="Poppins Bold"/>
              </a:rPr>
              <a:t>NEOCORTEX</a:t>
            </a:r>
          </a:p>
        </p:txBody>
      </p:sp>
      <p:sp>
        <p:nvSpPr>
          <p:cNvPr id="21" name="TextBox 21"/>
          <p:cNvSpPr txBox="1"/>
          <p:nvPr/>
        </p:nvSpPr>
        <p:spPr>
          <a:xfrm>
            <a:off x="1328479" y="7517072"/>
            <a:ext cx="3235065" cy="1114960"/>
          </a:xfrm>
          <a:prstGeom prst="rect">
            <a:avLst/>
          </a:prstGeom>
        </p:spPr>
        <p:txBody>
          <a:bodyPr lIns="0" tIns="0" rIns="0" bIns="0" rtlCol="0" anchor="t">
            <a:spAutoFit/>
          </a:bodyPr>
          <a:lstStyle/>
          <a:p>
            <a:pPr algn="ctr">
              <a:lnSpc>
                <a:spcPts val="2730"/>
              </a:lnSpc>
            </a:pPr>
            <a:r>
              <a:rPr lang="en-US" sz="2504">
                <a:solidFill>
                  <a:srgbClr val="17165D"/>
                </a:solidFill>
                <a:latin typeface="Poppins Bold"/>
              </a:rPr>
              <a:t>Development &amp; processing</a:t>
            </a:r>
          </a:p>
          <a:p>
            <a:pPr algn="ctr">
              <a:lnSpc>
                <a:spcPts val="3506"/>
              </a:lnSpc>
            </a:pPr>
            <a:r>
              <a:rPr lang="en-US" sz="2504">
                <a:solidFill>
                  <a:srgbClr val="17165D"/>
                </a:solidFill>
                <a:latin typeface="Poppins Bold"/>
              </a:rPr>
              <a:t>from the bottom up</a:t>
            </a:r>
          </a:p>
        </p:txBody>
      </p:sp>
      <p:sp>
        <p:nvSpPr>
          <p:cNvPr id="22" name="TextBox 22"/>
          <p:cNvSpPr txBox="1"/>
          <p:nvPr/>
        </p:nvSpPr>
        <p:spPr>
          <a:xfrm>
            <a:off x="818874" y="9032558"/>
            <a:ext cx="16650253" cy="377825"/>
          </a:xfrm>
          <a:prstGeom prst="rect">
            <a:avLst/>
          </a:prstGeom>
        </p:spPr>
        <p:txBody>
          <a:bodyPr lIns="0" tIns="0" rIns="0" bIns="0" rtlCol="0" anchor="t">
            <a:spAutoFit/>
          </a:bodyPr>
          <a:lstStyle/>
          <a:p>
            <a:pPr algn="ctr">
              <a:lnSpc>
                <a:spcPts val="2725"/>
              </a:lnSpc>
            </a:pPr>
            <a:r>
              <a:rPr lang="en-US" sz="2500">
                <a:solidFill>
                  <a:srgbClr val="17165D"/>
                </a:solidFill>
                <a:latin typeface="Poppins Bold"/>
              </a:rPr>
              <a:t>The brain’s ultimate priority and function is to maintain physical and emotional safety.</a:t>
            </a:r>
          </a:p>
        </p:txBody>
      </p:sp>
      <p:grpSp>
        <p:nvGrpSpPr>
          <p:cNvPr id="23" name="Group 23"/>
          <p:cNvGrpSpPr/>
          <p:nvPr/>
        </p:nvGrpSpPr>
        <p:grpSpPr>
          <a:xfrm rot="904312">
            <a:off x="14273357" y="5058305"/>
            <a:ext cx="3061874" cy="3061874"/>
            <a:chOff x="0" y="0"/>
            <a:chExt cx="4082499" cy="4082499"/>
          </a:xfrm>
        </p:grpSpPr>
        <p:sp>
          <p:nvSpPr>
            <p:cNvPr id="24" name="Freeform 24"/>
            <p:cNvSpPr/>
            <p:nvPr/>
          </p:nvSpPr>
          <p:spPr>
            <a:xfrm>
              <a:off x="0" y="0"/>
              <a:ext cx="4082499" cy="4082499"/>
            </a:xfrm>
            <a:custGeom>
              <a:avLst/>
              <a:gdLst/>
              <a:ahLst/>
              <a:cxnLst/>
              <a:rect l="l" t="t" r="r" b="b"/>
              <a:pathLst>
                <a:path w="4082499" h="4082499">
                  <a:moveTo>
                    <a:pt x="0" y="0"/>
                  </a:moveTo>
                  <a:lnTo>
                    <a:pt x="4082499" y="0"/>
                  </a:lnTo>
                  <a:lnTo>
                    <a:pt x="4082499" y="4082499"/>
                  </a:lnTo>
                  <a:lnTo>
                    <a:pt x="0" y="4082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5" name="Group 25"/>
            <p:cNvGrpSpPr/>
            <p:nvPr/>
          </p:nvGrpSpPr>
          <p:grpSpPr>
            <a:xfrm>
              <a:off x="2041249" y="1305240"/>
              <a:ext cx="1180717" cy="640385"/>
              <a:chOff x="0" y="0"/>
              <a:chExt cx="313431" cy="169996"/>
            </a:xfrm>
          </p:grpSpPr>
          <p:sp>
            <p:nvSpPr>
              <p:cNvPr id="26" name="Freeform 26"/>
              <p:cNvSpPr/>
              <p:nvPr/>
            </p:nvSpPr>
            <p:spPr>
              <a:xfrm>
                <a:off x="0" y="0"/>
                <a:ext cx="313431" cy="169996"/>
              </a:xfrm>
              <a:custGeom>
                <a:avLst/>
                <a:gdLst/>
                <a:ahLst/>
                <a:cxnLst/>
                <a:rect l="l" t="t" r="r" b="b"/>
                <a:pathLst>
                  <a:path w="313431" h="169996">
                    <a:moveTo>
                      <a:pt x="0" y="0"/>
                    </a:moveTo>
                    <a:lnTo>
                      <a:pt x="313431" y="0"/>
                    </a:lnTo>
                    <a:lnTo>
                      <a:pt x="313431" y="169996"/>
                    </a:lnTo>
                    <a:lnTo>
                      <a:pt x="0" y="169996"/>
                    </a:lnTo>
                    <a:close/>
                  </a:path>
                </a:pathLst>
              </a:custGeom>
              <a:solidFill>
                <a:srgbClr val="FFFFFF"/>
              </a:solidFill>
            </p:spPr>
          </p:sp>
          <p:sp>
            <p:nvSpPr>
              <p:cNvPr id="27" name="TextBox 27"/>
              <p:cNvSpPr txBox="1"/>
              <p:nvPr/>
            </p:nvSpPr>
            <p:spPr>
              <a:xfrm>
                <a:off x="0" y="19050"/>
                <a:ext cx="313431" cy="150946"/>
              </a:xfrm>
              <a:prstGeom prst="rect">
                <a:avLst/>
              </a:prstGeom>
            </p:spPr>
            <p:txBody>
              <a:bodyPr lIns="50800" tIns="50800" rIns="50800" bIns="50800" rtlCol="0" anchor="ctr"/>
              <a:lstStyle/>
              <a:p>
                <a:pPr algn="ctr">
                  <a:lnSpc>
                    <a:spcPts val="2400"/>
                  </a:lnSpc>
                </a:pPr>
                <a:endParaRPr/>
              </a:p>
            </p:txBody>
          </p:sp>
        </p:grpSp>
        <p:sp>
          <p:nvSpPr>
            <p:cNvPr id="28" name="TextBox 28"/>
            <p:cNvSpPr txBox="1"/>
            <p:nvPr/>
          </p:nvSpPr>
          <p:spPr>
            <a:xfrm>
              <a:off x="2041249" y="1213870"/>
              <a:ext cx="1357420" cy="608073"/>
            </a:xfrm>
            <a:prstGeom prst="rect">
              <a:avLst/>
            </a:prstGeom>
          </p:spPr>
          <p:txBody>
            <a:bodyPr lIns="0" tIns="0" rIns="0" bIns="0" rtlCol="0" anchor="t">
              <a:spAutoFit/>
            </a:bodyPr>
            <a:lstStyle/>
            <a:p>
              <a:pPr>
                <a:lnSpc>
                  <a:spcPts val="3418"/>
                </a:lnSpc>
              </a:pPr>
              <a:r>
                <a:rPr lang="en-US" sz="2441">
                  <a:solidFill>
                    <a:srgbClr val="090A60"/>
                  </a:solidFill>
                  <a:latin typeface="Agrandir Tight Medium"/>
                </a:rPr>
                <a:t>SAFETY</a:t>
              </a:r>
            </a:p>
          </p:txBody>
        </p:sp>
      </p:grpSp>
      <p:sp>
        <p:nvSpPr>
          <p:cNvPr id="29" name="TextBox 29"/>
          <p:cNvSpPr txBox="1"/>
          <p:nvPr/>
        </p:nvSpPr>
        <p:spPr>
          <a:xfrm>
            <a:off x="10870644" y="9643174"/>
            <a:ext cx="6388656" cy="283210"/>
          </a:xfrm>
          <a:prstGeom prst="rect">
            <a:avLst/>
          </a:prstGeom>
        </p:spPr>
        <p:txBody>
          <a:bodyPr lIns="0" tIns="0" rIns="0" bIns="0" rtlCol="0" anchor="t">
            <a:spAutoFit/>
          </a:bodyPr>
          <a:lstStyle/>
          <a:p>
            <a:pPr algn="r">
              <a:lnSpc>
                <a:spcPts val="2239"/>
              </a:lnSpc>
            </a:pPr>
            <a:r>
              <a:rPr lang="en-US" sz="1599">
                <a:solidFill>
                  <a:srgbClr val="1A9AA0"/>
                </a:solidFill>
                <a:latin typeface="Poppins Bold"/>
              </a:rPr>
              <a:t>All rights reserved © 2007-2019 Bruce D. Perry.</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22" y="0"/>
            <a:ext cx="18261278" cy="3610517"/>
            <a:chOff x="0" y="0"/>
            <a:chExt cx="6661764" cy="1317126"/>
          </a:xfrm>
        </p:grpSpPr>
        <p:sp>
          <p:nvSpPr>
            <p:cNvPr id="3" name="Freeform 3"/>
            <p:cNvSpPr/>
            <p:nvPr/>
          </p:nvSpPr>
          <p:spPr>
            <a:xfrm>
              <a:off x="0" y="0"/>
              <a:ext cx="6661764" cy="1317126"/>
            </a:xfrm>
            <a:custGeom>
              <a:avLst/>
              <a:gdLst/>
              <a:ahLst/>
              <a:cxnLst/>
              <a:rect l="l" t="t" r="r" b="b"/>
              <a:pathLst>
                <a:path w="6661764" h="1317126">
                  <a:moveTo>
                    <a:pt x="0" y="0"/>
                  </a:moveTo>
                  <a:lnTo>
                    <a:pt x="6661764" y="0"/>
                  </a:lnTo>
                  <a:lnTo>
                    <a:pt x="6661764" y="1317126"/>
                  </a:lnTo>
                  <a:lnTo>
                    <a:pt x="0" y="1317126"/>
                  </a:lnTo>
                  <a:close/>
                </a:path>
              </a:pathLst>
            </a:custGeom>
            <a:solidFill>
              <a:srgbClr val="174289"/>
            </a:solidFill>
          </p:spPr>
        </p:sp>
      </p:grpSp>
      <p:sp>
        <p:nvSpPr>
          <p:cNvPr id="4" name="Freeform 4"/>
          <p:cNvSpPr/>
          <p:nvPr/>
        </p:nvSpPr>
        <p:spPr>
          <a:xfrm>
            <a:off x="0" y="0"/>
            <a:ext cx="18288000" cy="3610517"/>
          </a:xfrm>
          <a:custGeom>
            <a:avLst/>
            <a:gdLst/>
            <a:ahLst/>
            <a:cxnLst/>
            <a:rect l="l" t="t" r="r" b="b"/>
            <a:pathLst>
              <a:path w="18288000" h="3610517">
                <a:moveTo>
                  <a:pt x="0" y="0"/>
                </a:moveTo>
                <a:lnTo>
                  <a:pt x="18288000" y="0"/>
                </a:lnTo>
                <a:lnTo>
                  <a:pt x="18288000" y="3610517"/>
                </a:lnTo>
                <a:lnTo>
                  <a:pt x="0" y="3610517"/>
                </a:lnTo>
                <a:lnTo>
                  <a:pt x="0" y="0"/>
                </a:lnTo>
                <a:close/>
              </a:path>
            </a:pathLst>
          </a:custGeom>
          <a:blipFill>
            <a:blip r:embed="rId2">
              <a:alphaModFix amt="9999"/>
            </a:blip>
            <a:stretch>
              <a:fillRect t="-196077" b="-42024"/>
            </a:stretch>
          </a:blipFill>
        </p:spPr>
      </p:sp>
      <p:sp>
        <p:nvSpPr>
          <p:cNvPr id="5" name="Freeform 5"/>
          <p:cNvSpPr/>
          <p:nvPr/>
        </p:nvSpPr>
        <p:spPr>
          <a:xfrm>
            <a:off x="1974522" y="3141075"/>
            <a:ext cx="7088118" cy="5156606"/>
          </a:xfrm>
          <a:custGeom>
            <a:avLst/>
            <a:gdLst/>
            <a:ahLst/>
            <a:cxnLst/>
            <a:rect l="l" t="t" r="r" b="b"/>
            <a:pathLst>
              <a:path w="7088118" h="5156606">
                <a:moveTo>
                  <a:pt x="0" y="0"/>
                </a:moveTo>
                <a:lnTo>
                  <a:pt x="7088118" y="0"/>
                </a:lnTo>
                <a:lnTo>
                  <a:pt x="7088118" y="5156606"/>
                </a:lnTo>
                <a:lnTo>
                  <a:pt x="0" y="5156606"/>
                </a:lnTo>
                <a:lnTo>
                  <a:pt x="0" y="0"/>
                </a:lnTo>
                <a:close/>
              </a:path>
            </a:pathLst>
          </a:custGeom>
          <a:blipFill>
            <a:blip r:embed="rId3"/>
            <a:stretch>
              <a:fillRect/>
            </a:stretch>
          </a:blipFill>
        </p:spPr>
      </p:sp>
      <p:grpSp>
        <p:nvGrpSpPr>
          <p:cNvPr id="6" name="Group 6"/>
          <p:cNvGrpSpPr/>
          <p:nvPr/>
        </p:nvGrpSpPr>
        <p:grpSpPr>
          <a:xfrm>
            <a:off x="6249740" y="7252854"/>
            <a:ext cx="9626050" cy="859799"/>
            <a:chOff x="0" y="0"/>
            <a:chExt cx="4337593" cy="387434"/>
          </a:xfrm>
        </p:grpSpPr>
        <p:sp>
          <p:nvSpPr>
            <p:cNvPr id="7" name="Freeform 7"/>
            <p:cNvSpPr/>
            <p:nvPr/>
          </p:nvSpPr>
          <p:spPr>
            <a:xfrm>
              <a:off x="0" y="0"/>
              <a:ext cx="4337593" cy="387434"/>
            </a:xfrm>
            <a:custGeom>
              <a:avLst/>
              <a:gdLst/>
              <a:ahLst/>
              <a:cxnLst/>
              <a:rect l="l" t="t" r="r" b="b"/>
              <a:pathLst>
                <a:path w="4337593" h="387434">
                  <a:moveTo>
                    <a:pt x="0" y="0"/>
                  </a:moveTo>
                  <a:lnTo>
                    <a:pt x="4337593" y="0"/>
                  </a:lnTo>
                  <a:lnTo>
                    <a:pt x="4337593" y="387434"/>
                  </a:lnTo>
                  <a:lnTo>
                    <a:pt x="0" y="387434"/>
                  </a:lnTo>
                  <a:close/>
                </a:path>
              </a:pathLst>
            </a:custGeom>
            <a:solidFill>
              <a:srgbClr val="FEBF0E"/>
            </a:solidFill>
          </p:spPr>
        </p:sp>
      </p:grpSp>
      <p:grpSp>
        <p:nvGrpSpPr>
          <p:cNvPr id="8" name="Group 8"/>
          <p:cNvGrpSpPr/>
          <p:nvPr/>
        </p:nvGrpSpPr>
        <p:grpSpPr>
          <a:xfrm>
            <a:off x="5582222" y="6170046"/>
            <a:ext cx="10293568" cy="841892"/>
            <a:chOff x="0" y="0"/>
            <a:chExt cx="4737037" cy="387434"/>
          </a:xfrm>
        </p:grpSpPr>
        <p:sp>
          <p:nvSpPr>
            <p:cNvPr id="9" name="Freeform 9"/>
            <p:cNvSpPr/>
            <p:nvPr/>
          </p:nvSpPr>
          <p:spPr>
            <a:xfrm>
              <a:off x="0" y="0"/>
              <a:ext cx="4737037" cy="387434"/>
            </a:xfrm>
            <a:custGeom>
              <a:avLst/>
              <a:gdLst/>
              <a:ahLst/>
              <a:cxnLst/>
              <a:rect l="l" t="t" r="r" b="b"/>
              <a:pathLst>
                <a:path w="4737037" h="387434">
                  <a:moveTo>
                    <a:pt x="0" y="0"/>
                  </a:moveTo>
                  <a:lnTo>
                    <a:pt x="4737037" y="0"/>
                  </a:lnTo>
                  <a:lnTo>
                    <a:pt x="4737037" y="387434"/>
                  </a:lnTo>
                  <a:lnTo>
                    <a:pt x="0" y="387434"/>
                  </a:lnTo>
                  <a:close/>
                </a:path>
              </a:pathLst>
            </a:custGeom>
            <a:solidFill>
              <a:srgbClr val="FEBF0E"/>
            </a:solidFill>
          </p:spPr>
        </p:sp>
      </p:grpSp>
      <p:grpSp>
        <p:nvGrpSpPr>
          <p:cNvPr id="10" name="Group 10"/>
          <p:cNvGrpSpPr/>
          <p:nvPr/>
        </p:nvGrpSpPr>
        <p:grpSpPr>
          <a:xfrm>
            <a:off x="2946012" y="5071930"/>
            <a:ext cx="12929778" cy="793316"/>
            <a:chOff x="0" y="0"/>
            <a:chExt cx="6314548" cy="387434"/>
          </a:xfrm>
        </p:grpSpPr>
        <p:sp>
          <p:nvSpPr>
            <p:cNvPr id="11" name="Freeform 11"/>
            <p:cNvSpPr/>
            <p:nvPr/>
          </p:nvSpPr>
          <p:spPr>
            <a:xfrm>
              <a:off x="0" y="0"/>
              <a:ext cx="6314548" cy="387434"/>
            </a:xfrm>
            <a:custGeom>
              <a:avLst/>
              <a:gdLst/>
              <a:ahLst/>
              <a:cxnLst/>
              <a:rect l="l" t="t" r="r" b="b"/>
              <a:pathLst>
                <a:path w="6314548" h="387434">
                  <a:moveTo>
                    <a:pt x="0" y="0"/>
                  </a:moveTo>
                  <a:lnTo>
                    <a:pt x="6314548" y="0"/>
                  </a:lnTo>
                  <a:lnTo>
                    <a:pt x="6314548" y="387434"/>
                  </a:lnTo>
                  <a:lnTo>
                    <a:pt x="0" y="387434"/>
                  </a:lnTo>
                  <a:close/>
                </a:path>
              </a:pathLst>
            </a:custGeom>
            <a:solidFill>
              <a:srgbClr val="1A9AA0"/>
            </a:solidFill>
          </p:spPr>
        </p:sp>
      </p:grpSp>
      <p:sp>
        <p:nvSpPr>
          <p:cNvPr id="12" name="Freeform 12"/>
          <p:cNvSpPr/>
          <p:nvPr/>
        </p:nvSpPr>
        <p:spPr>
          <a:xfrm>
            <a:off x="5819841" y="7252854"/>
            <a:ext cx="859799" cy="859799"/>
          </a:xfrm>
          <a:custGeom>
            <a:avLst/>
            <a:gdLst/>
            <a:ahLst/>
            <a:cxnLst/>
            <a:rect l="l" t="t" r="r" b="b"/>
            <a:pathLst>
              <a:path w="859799" h="859799">
                <a:moveTo>
                  <a:pt x="0" y="0"/>
                </a:moveTo>
                <a:lnTo>
                  <a:pt x="859798" y="0"/>
                </a:lnTo>
                <a:lnTo>
                  <a:pt x="859798" y="859798"/>
                </a:lnTo>
                <a:lnTo>
                  <a:pt x="0" y="859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5214755" y="6170046"/>
            <a:ext cx="841892" cy="841892"/>
          </a:xfrm>
          <a:custGeom>
            <a:avLst/>
            <a:gdLst/>
            <a:ahLst/>
            <a:cxnLst/>
            <a:rect l="l" t="t" r="r" b="b"/>
            <a:pathLst>
              <a:path w="841892" h="841892">
                <a:moveTo>
                  <a:pt x="0" y="0"/>
                </a:moveTo>
                <a:lnTo>
                  <a:pt x="841892" y="0"/>
                </a:lnTo>
                <a:lnTo>
                  <a:pt x="841892" y="841892"/>
                </a:lnTo>
                <a:lnTo>
                  <a:pt x="0" y="8418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2549354" y="5071930"/>
            <a:ext cx="793316" cy="793316"/>
          </a:xfrm>
          <a:custGeom>
            <a:avLst/>
            <a:gdLst/>
            <a:ahLst/>
            <a:cxnLst/>
            <a:rect l="l" t="t" r="r" b="b"/>
            <a:pathLst>
              <a:path w="793316" h="793316">
                <a:moveTo>
                  <a:pt x="0" y="0"/>
                </a:moveTo>
                <a:lnTo>
                  <a:pt x="793316" y="0"/>
                </a:lnTo>
                <a:lnTo>
                  <a:pt x="793316" y="793316"/>
                </a:lnTo>
                <a:lnTo>
                  <a:pt x="0" y="7933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10800000" flipH="1">
            <a:off x="725825" y="4001608"/>
            <a:ext cx="1486652" cy="3435540"/>
          </a:xfrm>
          <a:custGeom>
            <a:avLst/>
            <a:gdLst/>
            <a:ahLst/>
            <a:cxnLst/>
            <a:rect l="l" t="t" r="r" b="b"/>
            <a:pathLst>
              <a:path w="1486652" h="3435540">
                <a:moveTo>
                  <a:pt x="1486652" y="0"/>
                </a:moveTo>
                <a:lnTo>
                  <a:pt x="0" y="0"/>
                </a:lnTo>
                <a:lnTo>
                  <a:pt x="0" y="3435540"/>
                </a:lnTo>
                <a:lnTo>
                  <a:pt x="1486652" y="3435540"/>
                </a:lnTo>
                <a:lnTo>
                  <a:pt x="148665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1028700" y="1028700"/>
            <a:ext cx="4945373" cy="789817"/>
          </a:xfrm>
          <a:prstGeom prst="rect">
            <a:avLst/>
          </a:prstGeom>
        </p:spPr>
        <p:txBody>
          <a:bodyPr lIns="0" tIns="0" rIns="0" bIns="0" rtlCol="0" anchor="t">
            <a:spAutoFit/>
          </a:bodyPr>
          <a:lstStyle/>
          <a:p>
            <a:pPr>
              <a:lnSpc>
                <a:spcPts val="5760"/>
              </a:lnSpc>
            </a:pPr>
            <a:r>
              <a:rPr lang="en-US" sz="5237">
                <a:solidFill>
                  <a:srgbClr val="FFFFFF"/>
                </a:solidFill>
                <a:latin typeface="Poppins"/>
              </a:rPr>
              <a:t>Concept:</a:t>
            </a:r>
          </a:p>
        </p:txBody>
      </p:sp>
      <p:sp>
        <p:nvSpPr>
          <p:cNvPr id="17" name="TextBox 17"/>
          <p:cNvSpPr txBox="1"/>
          <p:nvPr/>
        </p:nvSpPr>
        <p:spPr>
          <a:xfrm>
            <a:off x="1028700" y="1752005"/>
            <a:ext cx="16230600" cy="790412"/>
          </a:xfrm>
          <a:prstGeom prst="rect">
            <a:avLst/>
          </a:prstGeom>
        </p:spPr>
        <p:txBody>
          <a:bodyPr lIns="0" tIns="0" rIns="0" bIns="0" rtlCol="0" anchor="t">
            <a:spAutoFit/>
          </a:bodyPr>
          <a:lstStyle/>
          <a:p>
            <a:pPr>
              <a:lnSpc>
                <a:spcPts val="5760"/>
              </a:lnSpc>
            </a:pPr>
            <a:r>
              <a:rPr lang="en-US" sz="5237">
                <a:solidFill>
                  <a:srgbClr val="FEBF0E"/>
                </a:solidFill>
                <a:latin typeface="Poppins Bold"/>
              </a:rPr>
              <a:t>THE “BOTTOM-UP” BRAIN &amp; SYMBOLS OF SAFETY</a:t>
            </a:r>
          </a:p>
        </p:txBody>
      </p:sp>
      <p:sp>
        <p:nvSpPr>
          <p:cNvPr id="18" name="TextBox 18"/>
          <p:cNvSpPr txBox="1"/>
          <p:nvPr/>
        </p:nvSpPr>
        <p:spPr>
          <a:xfrm>
            <a:off x="8723031" y="6231067"/>
            <a:ext cx="4872302" cy="420833"/>
          </a:xfrm>
          <a:prstGeom prst="rect">
            <a:avLst/>
          </a:prstGeom>
        </p:spPr>
        <p:txBody>
          <a:bodyPr lIns="0" tIns="0" rIns="0" bIns="0" rtlCol="0" anchor="t">
            <a:spAutoFit/>
          </a:bodyPr>
          <a:lstStyle/>
          <a:p>
            <a:pPr algn="r">
              <a:lnSpc>
                <a:spcPts val="3272"/>
              </a:lnSpc>
            </a:pPr>
            <a:r>
              <a:rPr lang="en-US" sz="2337">
                <a:solidFill>
                  <a:srgbClr val="17165D"/>
                </a:solidFill>
                <a:latin typeface="Poppins"/>
              </a:rPr>
              <a:t>DO I BELONG?</a:t>
            </a:r>
          </a:p>
        </p:txBody>
      </p:sp>
      <p:sp>
        <p:nvSpPr>
          <p:cNvPr id="19" name="TextBox 19"/>
          <p:cNvSpPr txBox="1"/>
          <p:nvPr/>
        </p:nvSpPr>
        <p:spPr>
          <a:xfrm>
            <a:off x="5635701" y="7380550"/>
            <a:ext cx="7959632" cy="677390"/>
          </a:xfrm>
          <a:prstGeom prst="rect">
            <a:avLst/>
          </a:prstGeom>
        </p:spPr>
        <p:txBody>
          <a:bodyPr lIns="0" tIns="0" rIns="0" bIns="0" rtlCol="0" anchor="t">
            <a:spAutoFit/>
          </a:bodyPr>
          <a:lstStyle/>
          <a:p>
            <a:pPr algn="r">
              <a:lnSpc>
                <a:spcPts val="2571"/>
              </a:lnSpc>
            </a:pPr>
            <a:r>
              <a:rPr lang="en-US" sz="2337">
                <a:solidFill>
                  <a:srgbClr val="17165D"/>
                </a:solidFill>
                <a:latin typeface="Poppins"/>
              </a:rPr>
              <a:t>FAMILIAR? DO I CONTROL MY SPACE?</a:t>
            </a:r>
          </a:p>
          <a:p>
            <a:pPr algn="r">
              <a:lnSpc>
                <a:spcPts val="2571"/>
              </a:lnSpc>
            </a:pPr>
            <a:r>
              <a:rPr lang="en-US" sz="2337">
                <a:solidFill>
                  <a:srgbClr val="17165D"/>
                </a:solidFill>
                <a:latin typeface="Poppins"/>
              </a:rPr>
              <a:t>ARE MY SENSES AT EQUILIBRIUM?</a:t>
            </a:r>
          </a:p>
        </p:txBody>
      </p:sp>
      <p:sp>
        <p:nvSpPr>
          <p:cNvPr id="20" name="TextBox 20"/>
          <p:cNvSpPr txBox="1"/>
          <p:nvPr/>
        </p:nvSpPr>
        <p:spPr>
          <a:xfrm>
            <a:off x="8723031" y="5132951"/>
            <a:ext cx="4872302" cy="416871"/>
          </a:xfrm>
          <a:prstGeom prst="rect">
            <a:avLst/>
          </a:prstGeom>
        </p:spPr>
        <p:txBody>
          <a:bodyPr lIns="0" tIns="0" rIns="0" bIns="0" rtlCol="0" anchor="t">
            <a:spAutoFit/>
          </a:bodyPr>
          <a:lstStyle/>
          <a:p>
            <a:pPr algn="r">
              <a:lnSpc>
                <a:spcPts val="3272"/>
              </a:lnSpc>
            </a:pPr>
            <a:r>
              <a:rPr lang="en-US" sz="2337">
                <a:solidFill>
                  <a:srgbClr val="FFFFFF"/>
                </a:solidFill>
                <a:latin typeface="Poppins Bold"/>
              </a:rPr>
              <a:t>I CAN DO MY BEST THINKING!</a:t>
            </a:r>
          </a:p>
        </p:txBody>
      </p:sp>
      <p:sp>
        <p:nvSpPr>
          <p:cNvPr id="21" name="TextBox 21"/>
          <p:cNvSpPr txBox="1"/>
          <p:nvPr/>
        </p:nvSpPr>
        <p:spPr>
          <a:xfrm>
            <a:off x="1328479" y="7517072"/>
            <a:ext cx="3235065" cy="1114960"/>
          </a:xfrm>
          <a:prstGeom prst="rect">
            <a:avLst/>
          </a:prstGeom>
        </p:spPr>
        <p:txBody>
          <a:bodyPr lIns="0" tIns="0" rIns="0" bIns="0" rtlCol="0" anchor="t">
            <a:spAutoFit/>
          </a:bodyPr>
          <a:lstStyle/>
          <a:p>
            <a:pPr algn="ctr">
              <a:lnSpc>
                <a:spcPts val="2730"/>
              </a:lnSpc>
            </a:pPr>
            <a:r>
              <a:rPr lang="en-US" sz="2504">
                <a:solidFill>
                  <a:srgbClr val="17165D"/>
                </a:solidFill>
                <a:latin typeface="Poppins Bold"/>
              </a:rPr>
              <a:t>Development &amp; processing</a:t>
            </a:r>
          </a:p>
          <a:p>
            <a:pPr algn="ctr">
              <a:lnSpc>
                <a:spcPts val="3506"/>
              </a:lnSpc>
            </a:pPr>
            <a:r>
              <a:rPr lang="en-US" sz="2504">
                <a:solidFill>
                  <a:srgbClr val="17165D"/>
                </a:solidFill>
                <a:latin typeface="Poppins Bold"/>
              </a:rPr>
              <a:t>from the bottom up</a:t>
            </a:r>
          </a:p>
        </p:txBody>
      </p:sp>
      <p:sp>
        <p:nvSpPr>
          <p:cNvPr id="22" name="TextBox 22"/>
          <p:cNvSpPr txBox="1"/>
          <p:nvPr/>
        </p:nvSpPr>
        <p:spPr>
          <a:xfrm>
            <a:off x="818874" y="8870157"/>
            <a:ext cx="16650253" cy="720725"/>
          </a:xfrm>
          <a:prstGeom prst="rect">
            <a:avLst/>
          </a:prstGeom>
        </p:spPr>
        <p:txBody>
          <a:bodyPr lIns="0" tIns="0" rIns="0" bIns="0" rtlCol="0" anchor="t">
            <a:spAutoFit/>
          </a:bodyPr>
          <a:lstStyle/>
          <a:p>
            <a:pPr algn="ctr">
              <a:lnSpc>
                <a:spcPts val="2725"/>
              </a:lnSpc>
            </a:pPr>
            <a:r>
              <a:rPr lang="en-US" sz="2500">
                <a:solidFill>
                  <a:srgbClr val="17165D"/>
                </a:solidFill>
                <a:latin typeface="Poppins Bold"/>
              </a:rPr>
              <a:t>When the lower parts of the brain "see" their </a:t>
            </a:r>
            <a:r>
              <a:rPr lang="en-US" sz="2500">
                <a:solidFill>
                  <a:srgbClr val="1A9AA0"/>
                </a:solidFill>
                <a:latin typeface="Poppins Bold"/>
              </a:rPr>
              <a:t>symbols of safety</a:t>
            </a:r>
            <a:r>
              <a:rPr lang="en-US" sz="2500">
                <a:solidFill>
                  <a:srgbClr val="17165D"/>
                </a:solidFill>
                <a:latin typeface="Poppins Bold"/>
              </a:rPr>
              <a:t>,</a:t>
            </a:r>
          </a:p>
          <a:p>
            <a:pPr algn="ctr">
              <a:lnSpc>
                <a:spcPts val="2725"/>
              </a:lnSpc>
            </a:pPr>
            <a:r>
              <a:rPr lang="en-US" sz="2500">
                <a:solidFill>
                  <a:srgbClr val="17165D"/>
                </a:solidFill>
                <a:latin typeface="Poppins Bold"/>
              </a:rPr>
              <a:t>the brain declares the body </a:t>
            </a:r>
            <a:r>
              <a:rPr lang="en-US" sz="2500">
                <a:solidFill>
                  <a:srgbClr val="1A9AA0"/>
                </a:solidFill>
                <a:latin typeface="Poppins Bold"/>
              </a:rPr>
              <a:t>“safe”</a:t>
            </a:r>
            <a:r>
              <a:rPr lang="en-US" sz="2500">
                <a:solidFill>
                  <a:srgbClr val="17165D"/>
                </a:solidFill>
                <a:latin typeface="Poppins Bold"/>
              </a:rPr>
              <a:t> and </a:t>
            </a:r>
            <a:r>
              <a:rPr lang="en-US" sz="2500">
                <a:solidFill>
                  <a:srgbClr val="1A9AA0"/>
                </a:solidFill>
                <a:latin typeface="Poppins Bold"/>
              </a:rPr>
              <a:t>regulated</a:t>
            </a:r>
            <a:r>
              <a:rPr lang="en-US" sz="2500">
                <a:solidFill>
                  <a:srgbClr val="17165D"/>
                </a:solidFill>
                <a:latin typeface="Poppins Bold"/>
              </a:rPr>
              <a:t>, and the </a:t>
            </a:r>
            <a:r>
              <a:rPr lang="en-US" sz="2500">
                <a:solidFill>
                  <a:srgbClr val="1A9AA0"/>
                </a:solidFill>
                <a:latin typeface="Poppins Bold"/>
              </a:rPr>
              <a:t>Cortex</a:t>
            </a:r>
            <a:r>
              <a:rPr lang="en-US" sz="2500">
                <a:solidFill>
                  <a:srgbClr val="17165D"/>
                </a:solidFill>
                <a:latin typeface="Poppins Bold"/>
              </a:rPr>
              <a:t> can do its best thinking.</a:t>
            </a:r>
          </a:p>
        </p:txBody>
      </p:sp>
      <p:grpSp>
        <p:nvGrpSpPr>
          <p:cNvPr id="23" name="Group 23"/>
          <p:cNvGrpSpPr/>
          <p:nvPr/>
        </p:nvGrpSpPr>
        <p:grpSpPr>
          <a:xfrm rot="904312">
            <a:off x="14273357" y="5058305"/>
            <a:ext cx="3061874" cy="3061874"/>
            <a:chOff x="0" y="0"/>
            <a:chExt cx="4082499" cy="4082499"/>
          </a:xfrm>
        </p:grpSpPr>
        <p:sp>
          <p:nvSpPr>
            <p:cNvPr id="24" name="Freeform 24"/>
            <p:cNvSpPr/>
            <p:nvPr/>
          </p:nvSpPr>
          <p:spPr>
            <a:xfrm>
              <a:off x="0" y="0"/>
              <a:ext cx="4082499" cy="4082499"/>
            </a:xfrm>
            <a:custGeom>
              <a:avLst/>
              <a:gdLst/>
              <a:ahLst/>
              <a:cxnLst/>
              <a:rect l="l" t="t" r="r" b="b"/>
              <a:pathLst>
                <a:path w="4082499" h="4082499">
                  <a:moveTo>
                    <a:pt x="0" y="0"/>
                  </a:moveTo>
                  <a:lnTo>
                    <a:pt x="4082499" y="0"/>
                  </a:lnTo>
                  <a:lnTo>
                    <a:pt x="4082499" y="4082499"/>
                  </a:lnTo>
                  <a:lnTo>
                    <a:pt x="0" y="4082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5" name="Group 25"/>
            <p:cNvGrpSpPr/>
            <p:nvPr/>
          </p:nvGrpSpPr>
          <p:grpSpPr>
            <a:xfrm>
              <a:off x="2041249" y="1305240"/>
              <a:ext cx="1180717" cy="640385"/>
              <a:chOff x="0" y="0"/>
              <a:chExt cx="313431" cy="169996"/>
            </a:xfrm>
          </p:grpSpPr>
          <p:sp>
            <p:nvSpPr>
              <p:cNvPr id="26" name="Freeform 26"/>
              <p:cNvSpPr/>
              <p:nvPr/>
            </p:nvSpPr>
            <p:spPr>
              <a:xfrm>
                <a:off x="0" y="0"/>
                <a:ext cx="313431" cy="169996"/>
              </a:xfrm>
              <a:custGeom>
                <a:avLst/>
                <a:gdLst/>
                <a:ahLst/>
                <a:cxnLst/>
                <a:rect l="l" t="t" r="r" b="b"/>
                <a:pathLst>
                  <a:path w="313431" h="169996">
                    <a:moveTo>
                      <a:pt x="0" y="0"/>
                    </a:moveTo>
                    <a:lnTo>
                      <a:pt x="313431" y="0"/>
                    </a:lnTo>
                    <a:lnTo>
                      <a:pt x="313431" y="169996"/>
                    </a:lnTo>
                    <a:lnTo>
                      <a:pt x="0" y="169996"/>
                    </a:lnTo>
                    <a:close/>
                  </a:path>
                </a:pathLst>
              </a:custGeom>
              <a:solidFill>
                <a:srgbClr val="FFFFFF"/>
              </a:solidFill>
            </p:spPr>
          </p:sp>
          <p:sp>
            <p:nvSpPr>
              <p:cNvPr id="27" name="TextBox 27"/>
              <p:cNvSpPr txBox="1"/>
              <p:nvPr/>
            </p:nvSpPr>
            <p:spPr>
              <a:xfrm>
                <a:off x="0" y="19050"/>
                <a:ext cx="313431" cy="150946"/>
              </a:xfrm>
              <a:prstGeom prst="rect">
                <a:avLst/>
              </a:prstGeom>
            </p:spPr>
            <p:txBody>
              <a:bodyPr lIns="50800" tIns="50800" rIns="50800" bIns="50800" rtlCol="0" anchor="ctr"/>
              <a:lstStyle/>
              <a:p>
                <a:pPr algn="ctr">
                  <a:lnSpc>
                    <a:spcPts val="2400"/>
                  </a:lnSpc>
                </a:pPr>
                <a:endParaRPr/>
              </a:p>
            </p:txBody>
          </p:sp>
        </p:grpSp>
        <p:sp>
          <p:nvSpPr>
            <p:cNvPr id="28" name="TextBox 28"/>
            <p:cNvSpPr txBox="1"/>
            <p:nvPr/>
          </p:nvSpPr>
          <p:spPr>
            <a:xfrm>
              <a:off x="2041249" y="1213870"/>
              <a:ext cx="1357420" cy="608073"/>
            </a:xfrm>
            <a:prstGeom prst="rect">
              <a:avLst/>
            </a:prstGeom>
          </p:spPr>
          <p:txBody>
            <a:bodyPr lIns="0" tIns="0" rIns="0" bIns="0" rtlCol="0" anchor="t">
              <a:spAutoFit/>
            </a:bodyPr>
            <a:lstStyle/>
            <a:p>
              <a:pPr>
                <a:lnSpc>
                  <a:spcPts val="3418"/>
                </a:lnSpc>
              </a:pPr>
              <a:r>
                <a:rPr lang="en-US" sz="2441">
                  <a:solidFill>
                    <a:srgbClr val="090A60"/>
                  </a:solidFill>
                  <a:latin typeface="Agrandir Tight Medium"/>
                </a:rPr>
                <a:t>SAFETY</a:t>
              </a:r>
            </a:p>
          </p:txBody>
        </p:sp>
      </p:grpSp>
      <p:sp>
        <p:nvSpPr>
          <p:cNvPr id="29" name="TextBox 29"/>
          <p:cNvSpPr txBox="1"/>
          <p:nvPr/>
        </p:nvSpPr>
        <p:spPr>
          <a:xfrm>
            <a:off x="10870644" y="9643174"/>
            <a:ext cx="6388656" cy="283210"/>
          </a:xfrm>
          <a:prstGeom prst="rect">
            <a:avLst/>
          </a:prstGeom>
        </p:spPr>
        <p:txBody>
          <a:bodyPr lIns="0" tIns="0" rIns="0" bIns="0" rtlCol="0" anchor="t">
            <a:spAutoFit/>
          </a:bodyPr>
          <a:lstStyle/>
          <a:p>
            <a:pPr algn="r">
              <a:lnSpc>
                <a:spcPts val="2239"/>
              </a:lnSpc>
            </a:pPr>
            <a:r>
              <a:rPr lang="en-US" sz="1599">
                <a:solidFill>
                  <a:srgbClr val="1A9AA0"/>
                </a:solidFill>
                <a:latin typeface="Poppins Bold"/>
              </a:rPr>
              <a:t>All rights reserved © 2007-2019 Bruce D. Perry.</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3899643"/>
          </a:xfrm>
          <a:custGeom>
            <a:avLst/>
            <a:gdLst/>
            <a:ahLst/>
            <a:cxnLst/>
            <a:rect l="l" t="t" r="r" b="b"/>
            <a:pathLst>
              <a:path w="18288000" h="3899643">
                <a:moveTo>
                  <a:pt x="0" y="0"/>
                </a:moveTo>
                <a:lnTo>
                  <a:pt x="18288000" y="0"/>
                </a:lnTo>
                <a:lnTo>
                  <a:pt x="18288000" y="3899643"/>
                </a:lnTo>
                <a:lnTo>
                  <a:pt x="0" y="3899643"/>
                </a:lnTo>
                <a:lnTo>
                  <a:pt x="0" y="0"/>
                </a:lnTo>
                <a:close/>
              </a:path>
            </a:pathLst>
          </a:custGeom>
          <a:blipFill>
            <a:blip r:embed="rId2"/>
            <a:stretch>
              <a:fillRect t="-106224" b="-106224"/>
            </a:stretch>
          </a:blipFill>
        </p:spPr>
      </p:sp>
      <p:grpSp>
        <p:nvGrpSpPr>
          <p:cNvPr id="3" name="Group 3"/>
          <p:cNvGrpSpPr/>
          <p:nvPr/>
        </p:nvGrpSpPr>
        <p:grpSpPr>
          <a:xfrm>
            <a:off x="1028700" y="1106740"/>
            <a:ext cx="5623199" cy="8151560"/>
            <a:chOff x="0" y="0"/>
            <a:chExt cx="2068819" cy="2999023"/>
          </a:xfrm>
        </p:grpSpPr>
        <p:sp>
          <p:nvSpPr>
            <p:cNvPr id="4" name="Freeform 4"/>
            <p:cNvSpPr/>
            <p:nvPr/>
          </p:nvSpPr>
          <p:spPr>
            <a:xfrm>
              <a:off x="0" y="0"/>
              <a:ext cx="2068819" cy="2999023"/>
            </a:xfrm>
            <a:custGeom>
              <a:avLst/>
              <a:gdLst/>
              <a:ahLst/>
              <a:cxnLst/>
              <a:rect l="l" t="t" r="r" b="b"/>
              <a:pathLst>
                <a:path w="2068819" h="2999023">
                  <a:moveTo>
                    <a:pt x="0" y="0"/>
                  </a:moveTo>
                  <a:lnTo>
                    <a:pt x="2068819" y="0"/>
                  </a:lnTo>
                  <a:lnTo>
                    <a:pt x="2068819" y="2999023"/>
                  </a:lnTo>
                  <a:lnTo>
                    <a:pt x="0" y="2999023"/>
                  </a:lnTo>
                  <a:close/>
                </a:path>
              </a:pathLst>
            </a:custGeom>
            <a:solidFill>
              <a:srgbClr val="FEBF0E"/>
            </a:solidFill>
          </p:spPr>
        </p:sp>
      </p:grpSp>
      <p:sp>
        <p:nvSpPr>
          <p:cNvPr id="5" name="Freeform 5"/>
          <p:cNvSpPr/>
          <p:nvPr/>
        </p:nvSpPr>
        <p:spPr>
          <a:xfrm>
            <a:off x="1560632" y="3897200"/>
            <a:ext cx="4559335" cy="4114800"/>
          </a:xfrm>
          <a:custGeom>
            <a:avLst/>
            <a:gdLst/>
            <a:ahLst/>
            <a:cxnLst/>
            <a:rect l="l" t="t" r="r" b="b"/>
            <a:pathLst>
              <a:path w="4559335" h="4114800">
                <a:moveTo>
                  <a:pt x="0" y="0"/>
                </a:moveTo>
                <a:lnTo>
                  <a:pt x="4559335" y="0"/>
                </a:lnTo>
                <a:lnTo>
                  <a:pt x="45593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1302555" y="2411120"/>
            <a:ext cx="5075489" cy="790412"/>
          </a:xfrm>
          <a:prstGeom prst="rect">
            <a:avLst/>
          </a:prstGeom>
        </p:spPr>
        <p:txBody>
          <a:bodyPr lIns="0" tIns="0" rIns="0" bIns="0" rtlCol="0" anchor="t">
            <a:spAutoFit/>
          </a:bodyPr>
          <a:lstStyle/>
          <a:p>
            <a:pPr algn="ctr">
              <a:lnSpc>
                <a:spcPts val="5760"/>
              </a:lnSpc>
            </a:pPr>
            <a:r>
              <a:rPr lang="en-US" sz="5237">
                <a:solidFill>
                  <a:srgbClr val="090A60"/>
                </a:solidFill>
                <a:latin typeface="Poppins Bold"/>
              </a:rPr>
              <a:t>Let’s discuss!</a:t>
            </a:r>
          </a:p>
        </p:txBody>
      </p:sp>
      <p:sp>
        <p:nvSpPr>
          <p:cNvPr id="7" name="TextBox 7"/>
          <p:cNvSpPr txBox="1"/>
          <p:nvPr/>
        </p:nvSpPr>
        <p:spPr>
          <a:xfrm>
            <a:off x="7681147" y="4829175"/>
            <a:ext cx="9578153" cy="1969770"/>
          </a:xfrm>
          <a:prstGeom prst="rect">
            <a:avLst/>
          </a:prstGeom>
        </p:spPr>
        <p:txBody>
          <a:bodyPr lIns="0" tIns="0" rIns="0" bIns="0" rtlCol="0" anchor="t">
            <a:spAutoFit/>
          </a:bodyPr>
          <a:lstStyle/>
          <a:p>
            <a:pPr>
              <a:lnSpc>
                <a:spcPts val="3120"/>
              </a:lnSpc>
            </a:pPr>
            <a:r>
              <a:rPr lang="en-US" sz="2400" spc="-48">
                <a:solidFill>
                  <a:srgbClr val="000000"/>
                </a:solidFill>
                <a:latin typeface="Poppins"/>
              </a:rPr>
              <a:t>Every brain has come up with its own symbols of safety for the lower brain (and many of our brains share these symbols in common). </a:t>
            </a:r>
            <a:r>
              <a:rPr lang="en-US" sz="2400" spc="-48">
                <a:solidFill>
                  <a:srgbClr val="000000"/>
                </a:solidFill>
                <a:latin typeface="Poppins Bold"/>
              </a:rPr>
              <a:t>How would you describe your symbols of safety for the lower brain? What symbols of safety have you observed in your child?</a:t>
            </a:r>
          </a:p>
        </p:txBody>
      </p:sp>
      <p:sp>
        <p:nvSpPr>
          <p:cNvPr id="8" name="Freeform 8"/>
          <p:cNvSpPr/>
          <p:nvPr/>
        </p:nvSpPr>
        <p:spPr>
          <a:xfrm>
            <a:off x="7681147" y="7016931"/>
            <a:ext cx="3495799" cy="2543193"/>
          </a:xfrm>
          <a:custGeom>
            <a:avLst/>
            <a:gdLst/>
            <a:ahLst/>
            <a:cxnLst/>
            <a:rect l="l" t="t" r="r" b="b"/>
            <a:pathLst>
              <a:path w="3495799" h="2543193">
                <a:moveTo>
                  <a:pt x="0" y="0"/>
                </a:moveTo>
                <a:lnTo>
                  <a:pt x="3495798" y="0"/>
                </a:lnTo>
                <a:lnTo>
                  <a:pt x="3495798" y="2543193"/>
                </a:lnTo>
                <a:lnTo>
                  <a:pt x="0" y="2543193"/>
                </a:lnTo>
                <a:lnTo>
                  <a:pt x="0" y="0"/>
                </a:lnTo>
                <a:close/>
              </a:path>
            </a:pathLst>
          </a:custGeom>
          <a:blipFill>
            <a:blip r:embed="rId5"/>
            <a:stretch>
              <a:fillRect/>
            </a:stretch>
          </a:blipFill>
        </p:spPr>
      </p:sp>
      <p:grpSp>
        <p:nvGrpSpPr>
          <p:cNvPr id="9" name="Group 9"/>
          <p:cNvGrpSpPr/>
          <p:nvPr/>
        </p:nvGrpSpPr>
        <p:grpSpPr>
          <a:xfrm>
            <a:off x="9789647" y="9044825"/>
            <a:ext cx="7469653" cy="829386"/>
            <a:chOff x="0" y="0"/>
            <a:chExt cx="6824733" cy="757778"/>
          </a:xfrm>
        </p:grpSpPr>
        <p:sp>
          <p:nvSpPr>
            <p:cNvPr id="10" name="Freeform 10"/>
            <p:cNvSpPr/>
            <p:nvPr/>
          </p:nvSpPr>
          <p:spPr>
            <a:xfrm>
              <a:off x="0" y="0"/>
              <a:ext cx="6824733" cy="757778"/>
            </a:xfrm>
            <a:custGeom>
              <a:avLst/>
              <a:gdLst/>
              <a:ahLst/>
              <a:cxnLst/>
              <a:rect l="l" t="t" r="r" b="b"/>
              <a:pathLst>
                <a:path w="6824733" h="757778">
                  <a:moveTo>
                    <a:pt x="0" y="0"/>
                  </a:moveTo>
                  <a:lnTo>
                    <a:pt x="6824733" y="0"/>
                  </a:lnTo>
                  <a:lnTo>
                    <a:pt x="6824733" y="757778"/>
                  </a:lnTo>
                  <a:lnTo>
                    <a:pt x="0" y="757778"/>
                  </a:lnTo>
                  <a:close/>
                </a:path>
              </a:pathLst>
            </a:custGeom>
            <a:solidFill>
              <a:srgbClr val="FEBF0E"/>
            </a:solidFill>
          </p:spPr>
        </p:sp>
      </p:grpSp>
      <p:grpSp>
        <p:nvGrpSpPr>
          <p:cNvPr id="11" name="Group 11"/>
          <p:cNvGrpSpPr/>
          <p:nvPr/>
        </p:nvGrpSpPr>
        <p:grpSpPr>
          <a:xfrm>
            <a:off x="9460433" y="8510793"/>
            <a:ext cx="7798867" cy="415214"/>
            <a:chOff x="0" y="0"/>
            <a:chExt cx="7277075" cy="387434"/>
          </a:xfrm>
        </p:grpSpPr>
        <p:sp>
          <p:nvSpPr>
            <p:cNvPr id="12" name="Freeform 12"/>
            <p:cNvSpPr/>
            <p:nvPr/>
          </p:nvSpPr>
          <p:spPr>
            <a:xfrm>
              <a:off x="0" y="0"/>
              <a:ext cx="7277075" cy="387434"/>
            </a:xfrm>
            <a:custGeom>
              <a:avLst/>
              <a:gdLst/>
              <a:ahLst/>
              <a:cxnLst/>
              <a:rect l="l" t="t" r="r" b="b"/>
              <a:pathLst>
                <a:path w="7277075" h="387434">
                  <a:moveTo>
                    <a:pt x="0" y="0"/>
                  </a:moveTo>
                  <a:lnTo>
                    <a:pt x="7277075" y="0"/>
                  </a:lnTo>
                  <a:lnTo>
                    <a:pt x="7277075" y="387434"/>
                  </a:lnTo>
                  <a:lnTo>
                    <a:pt x="0" y="387434"/>
                  </a:lnTo>
                  <a:close/>
                </a:path>
              </a:pathLst>
            </a:custGeom>
            <a:solidFill>
              <a:srgbClr val="FEBF0E"/>
            </a:solidFill>
          </p:spPr>
        </p:sp>
      </p:grpSp>
      <p:sp>
        <p:nvSpPr>
          <p:cNvPr id="13" name="Freeform 13"/>
          <p:cNvSpPr/>
          <p:nvPr/>
        </p:nvSpPr>
        <p:spPr>
          <a:xfrm>
            <a:off x="9577625" y="9046277"/>
            <a:ext cx="424045" cy="424045"/>
          </a:xfrm>
          <a:custGeom>
            <a:avLst/>
            <a:gdLst/>
            <a:ahLst/>
            <a:cxnLst/>
            <a:rect l="l" t="t" r="r" b="b"/>
            <a:pathLst>
              <a:path w="424045" h="424045">
                <a:moveTo>
                  <a:pt x="0" y="0"/>
                </a:moveTo>
                <a:lnTo>
                  <a:pt x="424045" y="0"/>
                </a:lnTo>
                <a:lnTo>
                  <a:pt x="424045" y="424046"/>
                </a:lnTo>
                <a:lnTo>
                  <a:pt x="0" y="4240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9252826" y="8510793"/>
            <a:ext cx="415214" cy="415214"/>
          </a:xfrm>
          <a:custGeom>
            <a:avLst/>
            <a:gdLst/>
            <a:ahLst/>
            <a:cxnLst/>
            <a:rect l="l" t="t" r="r" b="b"/>
            <a:pathLst>
              <a:path w="415214" h="415214">
                <a:moveTo>
                  <a:pt x="0" y="0"/>
                </a:moveTo>
                <a:lnTo>
                  <a:pt x="415214" y="0"/>
                </a:lnTo>
                <a:lnTo>
                  <a:pt x="415214" y="415214"/>
                </a:lnTo>
                <a:lnTo>
                  <a:pt x="0" y="4152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14671127" y="8494868"/>
            <a:ext cx="2402977" cy="424815"/>
          </a:xfrm>
          <a:prstGeom prst="rect">
            <a:avLst/>
          </a:prstGeom>
        </p:spPr>
        <p:txBody>
          <a:bodyPr lIns="0" tIns="0" rIns="0" bIns="0" rtlCol="0" anchor="t">
            <a:spAutoFit/>
          </a:bodyPr>
          <a:lstStyle/>
          <a:p>
            <a:pPr algn="r">
              <a:lnSpc>
                <a:spcPts val="3359"/>
              </a:lnSpc>
            </a:pPr>
            <a:r>
              <a:rPr lang="en-US" sz="2400">
                <a:solidFill>
                  <a:srgbClr val="17165D"/>
                </a:solidFill>
                <a:latin typeface="Poppins Bold"/>
              </a:rPr>
              <a:t>DO I BELONG?</a:t>
            </a:r>
          </a:p>
        </p:txBody>
      </p:sp>
      <p:sp>
        <p:nvSpPr>
          <p:cNvPr id="16" name="TextBox 16"/>
          <p:cNvSpPr txBox="1"/>
          <p:nvPr/>
        </p:nvSpPr>
        <p:spPr>
          <a:xfrm>
            <a:off x="11062645" y="9105015"/>
            <a:ext cx="6011459" cy="697230"/>
          </a:xfrm>
          <a:prstGeom prst="rect">
            <a:avLst/>
          </a:prstGeom>
        </p:spPr>
        <p:txBody>
          <a:bodyPr lIns="0" tIns="0" rIns="0" bIns="0" rtlCol="0" anchor="t">
            <a:spAutoFit/>
          </a:bodyPr>
          <a:lstStyle/>
          <a:p>
            <a:pPr algn="r">
              <a:lnSpc>
                <a:spcPts val="2640"/>
              </a:lnSpc>
            </a:pPr>
            <a:r>
              <a:rPr lang="en-US" sz="2400">
                <a:solidFill>
                  <a:srgbClr val="17165D"/>
                </a:solidFill>
                <a:latin typeface="Poppins Bold"/>
              </a:rPr>
              <a:t>IS IT FAMILIAR? DO I CONTROL MY SPACE? </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22" y="0"/>
            <a:ext cx="18261278" cy="3610517"/>
            <a:chOff x="0" y="0"/>
            <a:chExt cx="6661764" cy="1317126"/>
          </a:xfrm>
        </p:grpSpPr>
        <p:sp>
          <p:nvSpPr>
            <p:cNvPr id="3" name="Freeform 3"/>
            <p:cNvSpPr/>
            <p:nvPr/>
          </p:nvSpPr>
          <p:spPr>
            <a:xfrm>
              <a:off x="0" y="0"/>
              <a:ext cx="6661764" cy="1317126"/>
            </a:xfrm>
            <a:custGeom>
              <a:avLst/>
              <a:gdLst/>
              <a:ahLst/>
              <a:cxnLst/>
              <a:rect l="l" t="t" r="r" b="b"/>
              <a:pathLst>
                <a:path w="6661764" h="1317126">
                  <a:moveTo>
                    <a:pt x="0" y="0"/>
                  </a:moveTo>
                  <a:lnTo>
                    <a:pt x="6661764" y="0"/>
                  </a:lnTo>
                  <a:lnTo>
                    <a:pt x="6661764" y="1317126"/>
                  </a:lnTo>
                  <a:lnTo>
                    <a:pt x="0" y="1317126"/>
                  </a:lnTo>
                  <a:close/>
                </a:path>
              </a:pathLst>
            </a:custGeom>
            <a:solidFill>
              <a:srgbClr val="174289"/>
            </a:solidFill>
          </p:spPr>
        </p:sp>
      </p:grpSp>
      <p:sp>
        <p:nvSpPr>
          <p:cNvPr id="4" name="Freeform 4"/>
          <p:cNvSpPr/>
          <p:nvPr/>
        </p:nvSpPr>
        <p:spPr>
          <a:xfrm>
            <a:off x="0" y="0"/>
            <a:ext cx="18288000" cy="3610517"/>
          </a:xfrm>
          <a:custGeom>
            <a:avLst/>
            <a:gdLst/>
            <a:ahLst/>
            <a:cxnLst/>
            <a:rect l="l" t="t" r="r" b="b"/>
            <a:pathLst>
              <a:path w="18288000" h="3610517">
                <a:moveTo>
                  <a:pt x="0" y="0"/>
                </a:moveTo>
                <a:lnTo>
                  <a:pt x="18288000" y="0"/>
                </a:lnTo>
                <a:lnTo>
                  <a:pt x="18288000" y="3610517"/>
                </a:lnTo>
                <a:lnTo>
                  <a:pt x="0" y="3610517"/>
                </a:lnTo>
                <a:lnTo>
                  <a:pt x="0" y="0"/>
                </a:lnTo>
                <a:close/>
              </a:path>
            </a:pathLst>
          </a:custGeom>
          <a:blipFill>
            <a:blip r:embed="rId2">
              <a:alphaModFix amt="9999"/>
            </a:blip>
            <a:stretch>
              <a:fillRect t="-196077" b="-42024"/>
            </a:stretch>
          </a:blipFill>
        </p:spPr>
      </p:sp>
      <p:sp>
        <p:nvSpPr>
          <p:cNvPr id="5" name="Freeform 5"/>
          <p:cNvSpPr/>
          <p:nvPr/>
        </p:nvSpPr>
        <p:spPr>
          <a:xfrm>
            <a:off x="1028700" y="2689323"/>
            <a:ext cx="5167954" cy="3759686"/>
          </a:xfrm>
          <a:custGeom>
            <a:avLst/>
            <a:gdLst/>
            <a:ahLst/>
            <a:cxnLst/>
            <a:rect l="l" t="t" r="r" b="b"/>
            <a:pathLst>
              <a:path w="5167954" h="3759686">
                <a:moveTo>
                  <a:pt x="0" y="0"/>
                </a:moveTo>
                <a:lnTo>
                  <a:pt x="5167954" y="0"/>
                </a:lnTo>
                <a:lnTo>
                  <a:pt x="5167954" y="3759686"/>
                </a:lnTo>
                <a:lnTo>
                  <a:pt x="0" y="3759686"/>
                </a:lnTo>
                <a:lnTo>
                  <a:pt x="0" y="0"/>
                </a:lnTo>
                <a:close/>
              </a:path>
            </a:pathLst>
          </a:custGeom>
          <a:blipFill>
            <a:blip r:embed="rId3"/>
            <a:stretch>
              <a:fillRect/>
            </a:stretch>
          </a:blipFill>
        </p:spPr>
      </p:sp>
      <p:grpSp>
        <p:nvGrpSpPr>
          <p:cNvPr id="6" name="Group 6"/>
          <p:cNvGrpSpPr/>
          <p:nvPr/>
        </p:nvGrpSpPr>
        <p:grpSpPr>
          <a:xfrm>
            <a:off x="4145766" y="5687225"/>
            <a:ext cx="13113534" cy="626880"/>
            <a:chOff x="0" y="0"/>
            <a:chExt cx="8104623" cy="387434"/>
          </a:xfrm>
        </p:grpSpPr>
        <p:sp>
          <p:nvSpPr>
            <p:cNvPr id="7" name="Freeform 7"/>
            <p:cNvSpPr/>
            <p:nvPr/>
          </p:nvSpPr>
          <p:spPr>
            <a:xfrm>
              <a:off x="0" y="0"/>
              <a:ext cx="8104622" cy="387434"/>
            </a:xfrm>
            <a:custGeom>
              <a:avLst/>
              <a:gdLst/>
              <a:ahLst/>
              <a:cxnLst/>
              <a:rect l="l" t="t" r="r" b="b"/>
              <a:pathLst>
                <a:path w="8104622" h="387434">
                  <a:moveTo>
                    <a:pt x="0" y="0"/>
                  </a:moveTo>
                  <a:lnTo>
                    <a:pt x="8104622" y="0"/>
                  </a:lnTo>
                  <a:lnTo>
                    <a:pt x="8104622" y="387434"/>
                  </a:lnTo>
                  <a:lnTo>
                    <a:pt x="0" y="387434"/>
                  </a:lnTo>
                  <a:close/>
                </a:path>
              </a:pathLst>
            </a:custGeom>
            <a:solidFill>
              <a:srgbClr val="FEBF0E"/>
            </a:solidFill>
          </p:spPr>
        </p:sp>
      </p:grpSp>
      <p:grpSp>
        <p:nvGrpSpPr>
          <p:cNvPr id="8" name="Group 8"/>
          <p:cNvGrpSpPr/>
          <p:nvPr/>
        </p:nvGrpSpPr>
        <p:grpSpPr>
          <a:xfrm>
            <a:off x="3659078" y="4897749"/>
            <a:ext cx="13600222" cy="613824"/>
            <a:chOff x="0" y="0"/>
            <a:chExt cx="8584187" cy="387434"/>
          </a:xfrm>
        </p:grpSpPr>
        <p:sp>
          <p:nvSpPr>
            <p:cNvPr id="9" name="Freeform 9"/>
            <p:cNvSpPr/>
            <p:nvPr/>
          </p:nvSpPr>
          <p:spPr>
            <a:xfrm>
              <a:off x="0" y="0"/>
              <a:ext cx="8584187" cy="387434"/>
            </a:xfrm>
            <a:custGeom>
              <a:avLst/>
              <a:gdLst/>
              <a:ahLst/>
              <a:cxnLst/>
              <a:rect l="l" t="t" r="r" b="b"/>
              <a:pathLst>
                <a:path w="8584187" h="387434">
                  <a:moveTo>
                    <a:pt x="0" y="0"/>
                  </a:moveTo>
                  <a:lnTo>
                    <a:pt x="8584187" y="0"/>
                  </a:lnTo>
                  <a:lnTo>
                    <a:pt x="8584187" y="387434"/>
                  </a:lnTo>
                  <a:lnTo>
                    <a:pt x="0" y="387434"/>
                  </a:lnTo>
                  <a:close/>
                </a:path>
              </a:pathLst>
            </a:custGeom>
            <a:solidFill>
              <a:srgbClr val="FEBF0E"/>
            </a:solidFill>
          </p:spPr>
        </p:sp>
      </p:grpSp>
      <p:sp>
        <p:nvSpPr>
          <p:cNvPr id="10" name="Freeform 10"/>
          <p:cNvSpPr/>
          <p:nvPr/>
        </p:nvSpPr>
        <p:spPr>
          <a:xfrm>
            <a:off x="3858214" y="5687225"/>
            <a:ext cx="626880" cy="626880"/>
          </a:xfrm>
          <a:custGeom>
            <a:avLst/>
            <a:gdLst/>
            <a:ahLst/>
            <a:cxnLst/>
            <a:rect l="l" t="t" r="r" b="b"/>
            <a:pathLst>
              <a:path w="626880" h="626880">
                <a:moveTo>
                  <a:pt x="0" y="0"/>
                </a:moveTo>
                <a:lnTo>
                  <a:pt x="626880" y="0"/>
                </a:lnTo>
                <a:lnTo>
                  <a:pt x="626880" y="626880"/>
                </a:lnTo>
                <a:lnTo>
                  <a:pt x="0" y="6268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3352165" y="4897749"/>
            <a:ext cx="613824" cy="613824"/>
          </a:xfrm>
          <a:custGeom>
            <a:avLst/>
            <a:gdLst/>
            <a:ahLst/>
            <a:cxnLst/>
            <a:rect l="l" t="t" r="r" b="b"/>
            <a:pathLst>
              <a:path w="613824" h="613824">
                <a:moveTo>
                  <a:pt x="0" y="0"/>
                </a:moveTo>
                <a:lnTo>
                  <a:pt x="613825" y="0"/>
                </a:lnTo>
                <a:lnTo>
                  <a:pt x="613825" y="613824"/>
                </a:lnTo>
                <a:lnTo>
                  <a:pt x="0" y="6138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2" name="Group 12"/>
          <p:cNvGrpSpPr/>
          <p:nvPr/>
        </p:nvGrpSpPr>
        <p:grpSpPr>
          <a:xfrm>
            <a:off x="1028700" y="6894472"/>
            <a:ext cx="4945373" cy="2363828"/>
            <a:chOff x="0" y="0"/>
            <a:chExt cx="1302485" cy="622572"/>
          </a:xfrm>
        </p:grpSpPr>
        <p:sp>
          <p:nvSpPr>
            <p:cNvPr id="13" name="Freeform 13"/>
            <p:cNvSpPr/>
            <p:nvPr/>
          </p:nvSpPr>
          <p:spPr>
            <a:xfrm>
              <a:off x="0" y="0"/>
              <a:ext cx="1302485" cy="622572"/>
            </a:xfrm>
            <a:custGeom>
              <a:avLst/>
              <a:gdLst/>
              <a:ahLst/>
              <a:cxnLst/>
              <a:rect l="l" t="t" r="r" b="b"/>
              <a:pathLst>
                <a:path w="1302485" h="622572">
                  <a:moveTo>
                    <a:pt x="0" y="0"/>
                  </a:moveTo>
                  <a:lnTo>
                    <a:pt x="1302485" y="0"/>
                  </a:lnTo>
                  <a:lnTo>
                    <a:pt x="1302485" y="622572"/>
                  </a:lnTo>
                  <a:lnTo>
                    <a:pt x="0" y="622572"/>
                  </a:lnTo>
                  <a:close/>
                </a:path>
              </a:pathLst>
            </a:custGeom>
            <a:solidFill>
              <a:srgbClr val="FEBF0E"/>
            </a:solidFill>
          </p:spPr>
        </p:sp>
        <p:sp>
          <p:nvSpPr>
            <p:cNvPr id="14" name="TextBox 14"/>
            <p:cNvSpPr txBox="1"/>
            <p:nvPr/>
          </p:nvSpPr>
          <p:spPr>
            <a:xfrm>
              <a:off x="0" y="0"/>
              <a:ext cx="1302485" cy="622572"/>
            </a:xfrm>
            <a:prstGeom prst="rect">
              <a:avLst/>
            </a:prstGeom>
          </p:spPr>
          <p:txBody>
            <a:bodyPr lIns="190500" tIns="190500" rIns="190500" bIns="190500" rtlCol="0" anchor="ctr"/>
            <a:lstStyle/>
            <a:p>
              <a:pPr algn="ctr">
                <a:lnSpc>
                  <a:spcPts val="2784"/>
                </a:lnSpc>
              </a:pPr>
              <a:r>
                <a:rPr lang="en-US" sz="2531">
                  <a:solidFill>
                    <a:srgbClr val="000000"/>
                  </a:solidFill>
                  <a:latin typeface="Poppins Bold"/>
                </a:rPr>
                <a:t>Dysregulation</a:t>
              </a:r>
            </a:p>
            <a:p>
              <a:pPr algn="ctr">
                <a:lnSpc>
                  <a:spcPts val="2784"/>
                </a:lnSpc>
              </a:pPr>
              <a:endParaRPr lang="en-US" sz="2531">
                <a:solidFill>
                  <a:srgbClr val="000000"/>
                </a:solidFill>
                <a:latin typeface="Poppins Bold"/>
              </a:endParaRPr>
            </a:p>
            <a:p>
              <a:pPr>
                <a:lnSpc>
                  <a:spcPts val="2200"/>
                </a:lnSpc>
              </a:pPr>
              <a:r>
                <a:rPr lang="en-US" sz="2000">
                  <a:solidFill>
                    <a:srgbClr val="000000"/>
                  </a:solidFill>
                  <a:latin typeface="Poppins Bold"/>
                </a:rPr>
                <a:t>Temporary</a:t>
              </a:r>
              <a:r>
                <a:rPr lang="en-US" sz="2000">
                  <a:solidFill>
                    <a:srgbClr val="000000"/>
                  </a:solidFill>
                  <a:latin typeface="Poppins"/>
                </a:rPr>
                <a:t> </a:t>
              </a:r>
              <a:r>
                <a:rPr lang="en-US" sz="2000">
                  <a:solidFill>
                    <a:srgbClr val="000000"/>
                  </a:solidFill>
                  <a:latin typeface="Poppins Bold"/>
                </a:rPr>
                <a:t>experience</a:t>
              </a:r>
              <a:r>
                <a:rPr lang="en-US" sz="2000">
                  <a:solidFill>
                    <a:srgbClr val="000000"/>
                  </a:solidFill>
                  <a:latin typeface="Poppins"/>
                </a:rPr>
                <a:t> where the answers to these questions are “no.” </a:t>
              </a:r>
            </a:p>
          </p:txBody>
        </p:sp>
      </p:grpSp>
      <p:sp>
        <p:nvSpPr>
          <p:cNvPr id="15" name="TextBox 15"/>
          <p:cNvSpPr txBox="1"/>
          <p:nvPr/>
        </p:nvSpPr>
        <p:spPr>
          <a:xfrm>
            <a:off x="1028700" y="1028700"/>
            <a:ext cx="4945373" cy="789817"/>
          </a:xfrm>
          <a:prstGeom prst="rect">
            <a:avLst/>
          </a:prstGeom>
        </p:spPr>
        <p:txBody>
          <a:bodyPr lIns="0" tIns="0" rIns="0" bIns="0" rtlCol="0" anchor="t">
            <a:spAutoFit/>
          </a:bodyPr>
          <a:lstStyle/>
          <a:p>
            <a:pPr>
              <a:lnSpc>
                <a:spcPts val="5760"/>
              </a:lnSpc>
            </a:pPr>
            <a:r>
              <a:rPr lang="en-US" sz="5237">
                <a:solidFill>
                  <a:srgbClr val="FFFFFF"/>
                </a:solidFill>
                <a:latin typeface="Poppins"/>
              </a:rPr>
              <a:t>Concept:</a:t>
            </a:r>
          </a:p>
        </p:txBody>
      </p:sp>
      <p:sp>
        <p:nvSpPr>
          <p:cNvPr id="16" name="TextBox 16"/>
          <p:cNvSpPr txBox="1"/>
          <p:nvPr/>
        </p:nvSpPr>
        <p:spPr>
          <a:xfrm>
            <a:off x="1028700" y="1752005"/>
            <a:ext cx="16230600" cy="790412"/>
          </a:xfrm>
          <a:prstGeom prst="rect">
            <a:avLst/>
          </a:prstGeom>
        </p:spPr>
        <p:txBody>
          <a:bodyPr lIns="0" tIns="0" rIns="0" bIns="0" rtlCol="0" anchor="t">
            <a:spAutoFit/>
          </a:bodyPr>
          <a:lstStyle/>
          <a:p>
            <a:pPr>
              <a:lnSpc>
                <a:spcPts val="5760"/>
              </a:lnSpc>
            </a:pPr>
            <a:r>
              <a:rPr lang="en-US" sz="5237">
                <a:solidFill>
                  <a:srgbClr val="FEBF0E"/>
                </a:solidFill>
                <a:latin typeface="Poppins Bold"/>
              </a:rPr>
              <a:t>DYSREGULATION, ADVERSITY &amp; TRAUMA</a:t>
            </a:r>
          </a:p>
        </p:txBody>
      </p:sp>
      <p:sp>
        <p:nvSpPr>
          <p:cNvPr id="17" name="TextBox 17"/>
          <p:cNvSpPr txBox="1"/>
          <p:nvPr/>
        </p:nvSpPr>
        <p:spPr>
          <a:xfrm>
            <a:off x="13177071" y="5027927"/>
            <a:ext cx="3552400" cy="349137"/>
          </a:xfrm>
          <a:prstGeom prst="rect">
            <a:avLst/>
          </a:prstGeom>
        </p:spPr>
        <p:txBody>
          <a:bodyPr lIns="0" tIns="0" rIns="0" bIns="0" rtlCol="0" anchor="t">
            <a:spAutoFit/>
          </a:bodyPr>
          <a:lstStyle/>
          <a:p>
            <a:pPr algn="r">
              <a:lnSpc>
                <a:spcPts val="2806"/>
              </a:lnSpc>
            </a:pPr>
            <a:r>
              <a:rPr lang="en-US" sz="2004">
                <a:solidFill>
                  <a:srgbClr val="17165D"/>
                </a:solidFill>
                <a:latin typeface="Poppins Bold"/>
              </a:rPr>
              <a:t>I DON’T BELONG!</a:t>
            </a:r>
          </a:p>
        </p:txBody>
      </p:sp>
      <p:sp>
        <p:nvSpPr>
          <p:cNvPr id="18" name="TextBox 18"/>
          <p:cNvSpPr txBox="1"/>
          <p:nvPr/>
        </p:nvSpPr>
        <p:spPr>
          <a:xfrm>
            <a:off x="4752157" y="5859349"/>
            <a:ext cx="11977314" cy="292157"/>
          </a:xfrm>
          <a:prstGeom prst="rect">
            <a:avLst/>
          </a:prstGeom>
        </p:spPr>
        <p:txBody>
          <a:bodyPr lIns="0" tIns="0" rIns="0" bIns="0" rtlCol="0" anchor="t">
            <a:spAutoFit/>
          </a:bodyPr>
          <a:lstStyle/>
          <a:p>
            <a:pPr algn="r">
              <a:lnSpc>
                <a:spcPts val="2204"/>
              </a:lnSpc>
            </a:pPr>
            <a:r>
              <a:rPr lang="en-US" sz="2004">
                <a:solidFill>
                  <a:srgbClr val="17165D"/>
                </a:solidFill>
                <a:latin typeface="Poppins Bold"/>
              </a:rPr>
              <a:t>THIS IS NOT FAMILIAR! I DON’T CONTROL MY SPACE! MY SENSES ARE NOT AT EQUILIBRIUM!</a:t>
            </a:r>
          </a:p>
        </p:txBody>
      </p:sp>
      <p:grpSp>
        <p:nvGrpSpPr>
          <p:cNvPr id="19" name="Group 19"/>
          <p:cNvGrpSpPr/>
          <p:nvPr/>
        </p:nvGrpSpPr>
        <p:grpSpPr>
          <a:xfrm>
            <a:off x="6671313" y="6894472"/>
            <a:ext cx="4945373" cy="2363828"/>
            <a:chOff x="0" y="0"/>
            <a:chExt cx="1302485" cy="622572"/>
          </a:xfrm>
        </p:grpSpPr>
        <p:sp>
          <p:nvSpPr>
            <p:cNvPr id="20" name="Freeform 20"/>
            <p:cNvSpPr/>
            <p:nvPr/>
          </p:nvSpPr>
          <p:spPr>
            <a:xfrm>
              <a:off x="0" y="0"/>
              <a:ext cx="1302485" cy="622572"/>
            </a:xfrm>
            <a:custGeom>
              <a:avLst/>
              <a:gdLst/>
              <a:ahLst/>
              <a:cxnLst/>
              <a:rect l="l" t="t" r="r" b="b"/>
              <a:pathLst>
                <a:path w="1302485" h="622572">
                  <a:moveTo>
                    <a:pt x="0" y="0"/>
                  </a:moveTo>
                  <a:lnTo>
                    <a:pt x="1302485" y="0"/>
                  </a:lnTo>
                  <a:lnTo>
                    <a:pt x="1302485" y="622572"/>
                  </a:lnTo>
                  <a:lnTo>
                    <a:pt x="0" y="622572"/>
                  </a:lnTo>
                  <a:close/>
                </a:path>
              </a:pathLst>
            </a:custGeom>
            <a:solidFill>
              <a:srgbClr val="FEBF0E"/>
            </a:solidFill>
          </p:spPr>
        </p:sp>
        <p:sp>
          <p:nvSpPr>
            <p:cNvPr id="21" name="TextBox 21"/>
            <p:cNvSpPr txBox="1"/>
            <p:nvPr/>
          </p:nvSpPr>
          <p:spPr>
            <a:xfrm>
              <a:off x="0" y="0"/>
              <a:ext cx="1302485" cy="622572"/>
            </a:xfrm>
            <a:prstGeom prst="rect">
              <a:avLst/>
            </a:prstGeom>
          </p:spPr>
          <p:txBody>
            <a:bodyPr lIns="190500" tIns="190500" rIns="190500" bIns="190500" rtlCol="0" anchor="ctr"/>
            <a:lstStyle/>
            <a:p>
              <a:pPr algn="ctr">
                <a:lnSpc>
                  <a:spcPts val="2784"/>
                </a:lnSpc>
              </a:pPr>
              <a:r>
                <a:rPr lang="en-US" sz="2531">
                  <a:solidFill>
                    <a:srgbClr val="000000"/>
                  </a:solidFill>
                  <a:latin typeface="Poppins Bold"/>
                </a:rPr>
                <a:t>Adversity</a:t>
              </a:r>
            </a:p>
            <a:p>
              <a:pPr algn="ctr">
                <a:lnSpc>
                  <a:spcPts val="2784"/>
                </a:lnSpc>
              </a:pPr>
              <a:endParaRPr lang="en-US" sz="2531">
                <a:solidFill>
                  <a:srgbClr val="000000"/>
                </a:solidFill>
                <a:latin typeface="Poppins Bold"/>
              </a:endParaRPr>
            </a:p>
            <a:p>
              <a:pPr>
                <a:lnSpc>
                  <a:spcPts val="2200"/>
                </a:lnSpc>
              </a:pPr>
              <a:r>
                <a:rPr lang="en-US" sz="2000">
                  <a:solidFill>
                    <a:srgbClr val="000000"/>
                  </a:solidFill>
                  <a:latin typeface="Poppins Bold"/>
                </a:rPr>
                <a:t>Prolonged</a:t>
              </a:r>
              <a:r>
                <a:rPr lang="en-US" sz="2000">
                  <a:solidFill>
                    <a:srgbClr val="000000"/>
                  </a:solidFill>
                  <a:latin typeface="Poppins"/>
                </a:rPr>
                <a:t> </a:t>
              </a:r>
              <a:r>
                <a:rPr lang="en-US" sz="2000">
                  <a:solidFill>
                    <a:srgbClr val="000000"/>
                  </a:solidFill>
                  <a:latin typeface="Poppins Bold"/>
                </a:rPr>
                <a:t>experience</a:t>
              </a:r>
              <a:r>
                <a:rPr lang="en-US" sz="2000">
                  <a:solidFill>
                    <a:srgbClr val="000000"/>
                  </a:solidFill>
                  <a:latin typeface="Poppins"/>
                </a:rPr>
                <a:t> where the answers to these questions are “no.” </a:t>
              </a:r>
            </a:p>
          </p:txBody>
        </p:sp>
      </p:grpSp>
      <p:grpSp>
        <p:nvGrpSpPr>
          <p:cNvPr id="22" name="Group 22"/>
          <p:cNvGrpSpPr/>
          <p:nvPr/>
        </p:nvGrpSpPr>
        <p:grpSpPr>
          <a:xfrm>
            <a:off x="12312012" y="6894472"/>
            <a:ext cx="4945373" cy="2619752"/>
            <a:chOff x="0" y="0"/>
            <a:chExt cx="1302485" cy="689976"/>
          </a:xfrm>
        </p:grpSpPr>
        <p:sp>
          <p:nvSpPr>
            <p:cNvPr id="23" name="Freeform 23"/>
            <p:cNvSpPr/>
            <p:nvPr/>
          </p:nvSpPr>
          <p:spPr>
            <a:xfrm>
              <a:off x="0" y="0"/>
              <a:ext cx="1302485" cy="689976"/>
            </a:xfrm>
            <a:custGeom>
              <a:avLst/>
              <a:gdLst/>
              <a:ahLst/>
              <a:cxnLst/>
              <a:rect l="l" t="t" r="r" b="b"/>
              <a:pathLst>
                <a:path w="1302485" h="689976">
                  <a:moveTo>
                    <a:pt x="0" y="0"/>
                  </a:moveTo>
                  <a:lnTo>
                    <a:pt x="1302485" y="0"/>
                  </a:lnTo>
                  <a:lnTo>
                    <a:pt x="1302485" y="689976"/>
                  </a:lnTo>
                  <a:lnTo>
                    <a:pt x="0" y="689976"/>
                  </a:lnTo>
                  <a:close/>
                </a:path>
              </a:pathLst>
            </a:custGeom>
            <a:solidFill>
              <a:srgbClr val="FEBF0E"/>
            </a:solidFill>
          </p:spPr>
        </p:sp>
        <p:sp>
          <p:nvSpPr>
            <p:cNvPr id="24" name="TextBox 24"/>
            <p:cNvSpPr txBox="1"/>
            <p:nvPr/>
          </p:nvSpPr>
          <p:spPr>
            <a:xfrm>
              <a:off x="0" y="0"/>
              <a:ext cx="1302485" cy="689976"/>
            </a:xfrm>
            <a:prstGeom prst="rect">
              <a:avLst/>
            </a:prstGeom>
          </p:spPr>
          <p:txBody>
            <a:bodyPr lIns="190500" tIns="190500" rIns="190500" bIns="190500" rtlCol="0" anchor="ctr"/>
            <a:lstStyle/>
            <a:p>
              <a:pPr algn="ctr">
                <a:lnSpc>
                  <a:spcPts val="2784"/>
                </a:lnSpc>
              </a:pPr>
              <a:r>
                <a:rPr lang="en-US" sz="2531">
                  <a:solidFill>
                    <a:srgbClr val="000000"/>
                  </a:solidFill>
                  <a:latin typeface="Poppins Bold"/>
                </a:rPr>
                <a:t>Trauma</a:t>
              </a:r>
            </a:p>
            <a:p>
              <a:pPr algn="ctr">
                <a:lnSpc>
                  <a:spcPts val="2784"/>
                </a:lnSpc>
              </a:pPr>
              <a:endParaRPr lang="en-US" sz="2531">
                <a:solidFill>
                  <a:srgbClr val="000000"/>
                </a:solidFill>
                <a:latin typeface="Poppins Bold"/>
              </a:endParaRPr>
            </a:p>
            <a:p>
              <a:pPr>
                <a:lnSpc>
                  <a:spcPts val="2200"/>
                </a:lnSpc>
              </a:pPr>
              <a:r>
                <a:rPr lang="en-US" sz="2000">
                  <a:solidFill>
                    <a:srgbClr val="000000"/>
                  </a:solidFill>
                  <a:latin typeface="Poppins Bold"/>
                </a:rPr>
                <a:t>Prolonged and/or overwhelming</a:t>
              </a:r>
              <a:r>
                <a:rPr lang="en-US" sz="2000">
                  <a:solidFill>
                    <a:srgbClr val="000000"/>
                  </a:solidFill>
                  <a:latin typeface="Poppins"/>
                </a:rPr>
                <a:t> </a:t>
              </a:r>
              <a:r>
                <a:rPr lang="en-US" sz="2000">
                  <a:solidFill>
                    <a:srgbClr val="000000"/>
                  </a:solidFill>
                  <a:latin typeface="Poppins Bold"/>
                </a:rPr>
                <a:t>experience</a:t>
              </a:r>
              <a:r>
                <a:rPr lang="en-US" sz="2000">
                  <a:solidFill>
                    <a:srgbClr val="000000"/>
                  </a:solidFill>
                  <a:latin typeface="Poppins"/>
                </a:rPr>
                <a:t> where the answers to these questions are “no.” </a:t>
              </a:r>
              <a:r>
                <a:rPr lang="en-US" sz="2000">
                  <a:solidFill>
                    <a:srgbClr val="000000"/>
                  </a:solidFill>
                  <a:latin typeface="Poppins Bold"/>
                </a:rPr>
                <a:t>Leaves lasting impact on functioning.</a:t>
              </a:r>
              <a:r>
                <a:rPr lang="en-US" sz="2000">
                  <a:solidFill>
                    <a:srgbClr val="000000"/>
                  </a:solidFill>
                  <a:latin typeface="Poppins"/>
                </a:rPr>
                <a:t> </a:t>
              </a:r>
            </a:p>
          </p:txBody>
        </p:sp>
      </p:gr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1423</Words>
  <Application>Microsoft Macintosh PowerPoint</Application>
  <PresentationFormat>Custom</PresentationFormat>
  <Paragraphs>165</Paragraphs>
  <Slides>22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Poppins Bold</vt:lpstr>
      <vt:lpstr>Agrandir Tight Medium</vt:lpstr>
      <vt:lpstr>Poppins</vt:lpstr>
      <vt:lpstr>Calibri</vt:lpstr>
      <vt:lpstr>Nunito Sans Bold</vt:lpstr>
      <vt:lpstr>Poppins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APR2024 Parent Mentor CETE Conference</dc:title>
  <cp:lastModifiedBy>Kamb, Marcie</cp:lastModifiedBy>
  <cp:revision>1</cp:revision>
  <dcterms:created xsi:type="dcterms:W3CDTF">2006-08-16T00:00:00Z</dcterms:created>
  <dcterms:modified xsi:type="dcterms:W3CDTF">2024-04-23T16:49:20Z</dcterms:modified>
  <dc:identifier>DAGCwH8gwSQ</dc:identifier>
</cp:coreProperties>
</file>