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 id="2147483704" r:id="rId3"/>
    <p:sldMasterId id="2147483719" r:id="rId4"/>
    <p:sldMasterId id="2147483735" r:id="rId5"/>
  </p:sldMasterIdLst>
  <p:notesMasterIdLst>
    <p:notesMasterId r:id="rId62"/>
  </p:notesMasterIdLst>
  <p:handoutMasterIdLst>
    <p:handoutMasterId r:id="rId63"/>
  </p:handoutMasterIdLst>
  <p:sldIdLst>
    <p:sldId id="393" r:id="rId6"/>
    <p:sldId id="463" r:id="rId7"/>
    <p:sldId id="353" r:id="rId8"/>
    <p:sldId id="365" r:id="rId9"/>
    <p:sldId id="333" r:id="rId10"/>
    <p:sldId id="331" r:id="rId11"/>
    <p:sldId id="326" r:id="rId12"/>
    <p:sldId id="382" r:id="rId13"/>
    <p:sldId id="383" r:id="rId14"/>
    <p:sldId id="384" r:id="rId15"/>
    <p:sldId id="330" r:id="rId16"/>
    <p:sldId id="385" r:id="rId17"/>
    <p:sldId id="386" r:id="rId18"/>
    <p:sldId id="387" r:id="rId19"/>
    <p:sldId id="388" r:id="rId20"/>
    <p:sldId id="395" r:id="rId21"/>
    <p:sldId id="394" r:id="rId22"/>
    <p:sldId id="402" r:id="rId23"/>
    <p:sldId id="403" r:id="rId24"/>
    <p:sldId id="269" r:id="rId25"/>
    <p:sldId id="268" r:id="rId26"/>
    <p:sldId id="281" r:id="rId27"/>
    <p:sldId id="1842" r:id="rId28"/>
    <p:sldId id="389" r:id="rId29"/>
    <p:sldId id="521" r:id="rId30"/>
    <p:sldId id="313" r:id="rId31"/>
    <p:sldId id="314" r:id="rId32"/>
    <p:sldId id="310" r:id="rId33"/>
    <p:sldId id="520" r:id="rId34"/>
    <p:sldId id="1840" r:id="rId35"/>
    <p:sldId id="1841" r:id="rId36"/>
    <p:sldId id="375" r:id="rId37"/>
    <p:sldId id="376" r:id="rId38"/>
    <p:sldId id="379" r:id="rId39"/>
    <p:sldId id="398" r:id="rId40"/>
    <p:sldId id="317" r:id="rId41"/>
    <p:sldId id="399" r:id="rId42"/>
    <p:sldId id="345" r:id="rId43"/>
    <p:sldId id="390" r:id="rId44"/>
    <p:sldId id="338" r:id="rId45"/>
    <p:sldId id="336" r:id="rId46"/>
    <p:sldId id="311" r:id="rId47"/>
    <p:sldId id="337" r:id="rId48"/>
    <p:sldId id="339" r:id="rId49"/>
    <p:sldId id="340" r:id="rId50"/>
    <p:sldId id="319" r:id="rId51"/>
    <p:sldId id="320" r:id="rId52"/>
    <p:sldId id="1843" r:id="rId53"/>
    <p:sldId id="522" r:id="rId54"/>
    <p:sldId id="523" r:id="rId55"/>
    <p:sldId id="524" r:id="rId56"/>
    <p:sldId id="309" r:id="rId57"/>
    <p:sldId id="328" r:id="rId58"/>
    <p:sldId id="456" r:id="rId59"/>
    <p:sldId id="404" r:id="rId60"/>
    <p:sldId id="1839" r:id="rId6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522" autoAdjust="0"/>
  </p:normalViewPr>
  <p:slideViewPr>
    <p:cSldViewPr snapToGrid="0" snapToObjects="1">
      <p:cViewPr>
        <p:scale>
          <a:sx n="65" d="100"/>
          <a:sy n="65" d="100"/>
        </p:scale>
        <p:origin x="1660" y="-52"/>
      </p:cViewPr>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showGuides="1">
      <p:cViewPr>
        <p:scale>
          <a:sx n="100" d="100"/>
          <a:sy n="100" d="100"/>
        </p:scale>
        <p:origin x="1040" y="14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Total 4.7 Million People with IDD</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4.7 Million People with IDD</c:v>
                </c:pt>
              </c:strCache>
            </c:strRef>
          </c:tx>
          <c:explosion val="25"/>
          <c:dPt>
            <c:idx val="0"/>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6AF-4352-9D18-8B294EAE7E9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6AF-4352-9D18-8B294EAE7E9D}"/>
              </c:ext>
            </c:extLst>
          </c:dPt>
          <c:cat>
            <c:strRef>
              <c:f>Sheet1!$A$2:$A$3</c:f>
              <c:strCache>
                <c:ptCount val="2"/>
                <c:pt idx="0">
                  <c:v>Own or With Family</c:v>
                </c:pt>
                <c:pt idx="1">
                  <c:v>Residential Supports</c:v>
                </c:pt>
              </c:strCache>
            </c:strRef>
          </c:cat>
          <c:val>
            <c:numRef>
              <c:f>Sheet1!$B$2:$B$3</c:f>
              <c:numCache>
                <c:formatCode>#,##0</c:formatCode>
                <c:ptCount val="2"/>
                <c:pt idx="0" formatCode="General">
                  <c:v>4150000</c:v>
                </c:pt>
                <c:pt idx="1">
                  <c:v>550000</c:v>
                </c:pt>
              </c:numCache>
            </c:numRef>
          </c:val>
          <c:extLst>
            <c:ext xmlns:c16="http://schemas.microsoft.com/office/drawing/2014/chart" uri="{C3380CC4-5D6E-409C-BE32-E72D297353CC}">
              <c16:uniqueId val="{00000004-F6AF-4352-9D18-8B294EAE7E9D}"/>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18A554B-605F-ED44-90D5-394831FE76D5}" type="datetimeFigureOut">
              <a:rPr lang="en-US" smtClean="0"/>
              <a:t>4/17/2024</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55F589D-BCBB-B54A-A7E9-FA80320BBFD2}" type="slidenum">
              <a:rPr lang="en-US" smtClean="0"/>
              <a:t>‹#›</a:t>
            </a:fld>
            <a:endParaRPr lang="en-US"/>
          </a:p>
        </p:txBody>
      </p:sp>
    </p:spTree>
    <p:extLst>
      <p:ext uri="{BB962C8B-B14F-4D97-AF65-F5344CB8AC3E}">
        <p14:creationId xmlns:p14="http://schemas.microsoft.com/office/powerpoint/2010/main" val="338865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D9884CB-F798-5C4B-8BFB-B0317073ADD1}" type="datetimeFigureOut">
              <a:rPr lang="en-US" smtClean="0"/>
              <a:t>4/17/2024</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B954051-7B9D-9248-B995-370F44F122A8}" type="slidenum">
              <a:rPr lang="en-US" smtClean="0"/>
              <a:t>‹#›</a:t>
            </a:fld>
            <a:endParaRPr lang="en-US"/>
          </a:p>
        </p:txBody>
      </p:sp>
    </p:spTree>
    <p:extLst>
      <p:ext uri="{BB962C8B-B14F-4D97-AF65-F5344CB8AC3E}">
        <p14:creationId xmlns:p14="http://schemas.microsoft.com/office/powerpoint/2010/main" val="192124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date</a:t>
            </a:r>
            <a:r>
              <a:rPr lang="en-US" baseline="0" dirty="0"/>
              <a:t> and location to this slide </a:t>
            </a:r>
            <a:endParaRPr lang="en-US" dirty="0"/>
          </a:p>
        </p:txBody>
      </p:sp>
      <p:sp>
        <p:nvSpPr>
          <p:cNvPr id="4" name="Slide Number Placeholder 3"/>
          <p:cNvSpPr>
            <a:spLocks noGrp="1"/>
          </p:cNvSpPr>
          <p:nvPr>
            <p:ph type="sldNum" sz="quarter" idx="10"/>
          </p:nvPr>
        </p:nvSpPr>
        <p:spPr/>
        <p:txBody>
          <a:bodyPr/>
          <a:lstStyle/>
          <a:p>
            <a:fld id="{0B954051-7B9D-9248-B995-370F44F122A8}" type="slidenum">
              <a:rPr lang="en-US" smtClean="0"/>
              <a:t>1</a:t>
            </a:fld>
            <a:endParaRPr lang="en-US"/>
          </a:p>
        </p:txBody>
      </p:sp>
    </p:spTree>
    <p:extLst>
      <p:ext uri="{BB962C8B-B14F-4D97-AF65-F5344CB8AC3E}">
        <p14:creationId xmlns:p14="http://schemas.microsoft.com/office/powerpoint/2010/main" val="133309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How can we not talk about supporting families when a significant number of adults still live with family, or are receiving a great deal of support from family?</a:t>
            </a:r>
          </a:p>
          <a:p>
            <a:endParaRPr lang="en-US" dirty="0"/>
          </a:p>
          <a:p>
            <a:r>
              <a:rPr lang="en-US" dirty="0"/>
              <a:t> </a:t>
            </a:r>
          </a:p>
          <a:p>
            <a:endParaRPr lang="en-US" dirty="0"/>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999" indent="-291537">
              <a:defRPr>
                <a:solidFill>
                  <a:schemeClr val="tx1"/>
                </a:solidFill>
                <a:latin typeface="Calibri" panose="020F0502020204030204" pitchFamily="34" charset="0"/>
              </a:defRPr>
            </a:lvl2pPr>
            <a:lvl3pPr marL="1166150" indent="-233229">
              <a:defRPr>
                <a:solidFill>
                  <a:schemeClr val="tx1"/>
                </a:solidFill>
                <a:latin typeface="Calibri" panose="020F0502020204030204" pitchFamily="34" charset="0"/>
              </a:defRPr>
            </a:lvl3pPr>
            <a:lvl4pPr marL="1632610" indent="-233229">
              <a:defRPr>
                <a:solidFill>
                  <a:schemeClr val="tx1"/>
                </a:solidFill>
                <a:latin typeface="Calibri" panose="020F0502020204030204" pitchFamily="34" charset="0"/>
              </a:defRPr>
            </a:lvl4pPr>
            <a:lvl5pPr marL="2099068" indent="-233229">
              <a:defRPr>
                <a:solidFill>
                  <a:schemeClr val="tx1"/>
                </a:solidFill>
                <a:latin typeface="Calibri" panose="020F0502020204030204" pitchFamily="34" charset="0"/>
              </a:defRPr>
            </a:lvl5pPr>
            <a:lvl6pPr marL="2565529" indent="-233229" eaLnBrk="0" fontAlgn="base" hangingPunct="0">
              <a:spcBef>
                <a:spcPct val="0"/>
              </a:spcBef>
              <a:spcAft>
                <a:spcPct val="0"/>
              </a:spcAft>
              <a:defRPr>
                <a:solidFill>
                  <a:schemeClr val="tx1"/>
                </a:solidFill>
                <a:latin typeface="Calibri" panose="020F0502020204030204" pitchFamily="34" charset="0"/>
              </a:defRPr>
            </a:lvl6pPr>
            <a:lvl7pPr marL="3031988" indent="-233229" eaLnBrk="0" fontAlgn="base" hangingPunct="0">
              <a:spcBef>
                <a:spcPct val="0"/>
              </a:spcBef>
              <a:spcAft>
                <a:spcPct val="0"/>
              </a:spcAft>
              <a:defRPr>
                <a:solidFill>
                  <a:schemeClr val="tx1"/>
                </a:solidFill>
                <a:latin typeface="Calibri" panose="020F0502020204030204" pitchFamily="34" charset="0"/>
              </a:defRPr>
            </a:lvl7pPr>
            <a:lvl8pPr marL="3498449" indent="-233229" eaLnBrk="0" fontAlgn="base" hangingPunct="0">
              <a:spcBef>
                <a:spcPct val="0"/>
              </a:spcBef>
              <a:spcAft>
                <a:spcPct val="0"/>
              </a:spcAft>
              <a:defRPr>
                <a:solidFill>
                  <a:schemeClr val="tx1"/>
                </a:solidFill>
                <a:latin typeface="Calibri" panose="020F0502020204030204" pitchFamily="34" charset="0"/>
              </a:defRPr>
            </a:lvl8pPr>
            <a:lvl9pPr marL="3964908" indent="-233229" eaLnBrk="0" fontAlgn="base" hangingPunct="0">
              <a:spcBef>
                <a:spcPct val="0"/>
              </a:spcBef>
              <a:spcAft>
                <a:spcPct val="0"/>
              </a:spcAft>
              <a:defRPr>
                <a:solidFill>
                  <a:schemeClr val="tx1"/>
                </a:solidFill>
                <a:latin typeface="Calibri" panose="020F0502020204030204" pitchFamily="34" charset="0"/>
              </a:defRPr>
            </a:lvl9pPr>
          </a:lstStyle>
          <a:p>
            <a:fld id="{A7BE03F7-4DBB-4F5F-A7AE-0BFC9F81A006}" type="slidenum">
              <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rPr>
              <a:pPr/>
              <a:t>10</a:t>
            </a:fld>
            <a:endPar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8925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circles</a:t>
            </a:r>
            <a:r>
              <a:rPr lang="en-US" baseline="0" dirty="0"/>
              <a:t> on the left represent all of us </a:t>
            </a:r>
            <a:r>
              <a:rPr lang="mr-IN" baseline="0" dirty="0"/>
              <a:t>–</a:t>
            </a:r>
            <a:r>
              <a:rPr lang="en-US" baseline="0" dirty="0"/>
              <a:t> we all exist in the context of our families and communities.  The middle circles represent traditional IDD services </a:t>
            </a:r>
            <a:r>
              <a:rPr lang="mr-IN" baseline="0" dirty="0"/>
              <a:t>–</a:t>
            </a:r>
            <a:r>
              <a:rPr lang="en-US" baseline="0" dirty="0"/>
              <a:t> sometimes, with the best of intentions, they wrap services so tightly around the person it cuts them off from their family, friends and community. </a:t>
            </a:r>
          </a:p>
          <a:p>
            <a:r>
              <a:rPr lang="en-US" baseline="0" dirty="0"/>
              <a:t>What we WANT to get to is the circles on the right, where the person receives lots of different kinds of supports, represented by the stars, but only where and when they are needed, and whether or not they are eligible for paid supports (the green part of the star)</a:t>
            </a:r>
          </a:p>
          <a:p>
            <a:endParaRPr lang="en-US" baseline="0" dirty="0"/>
          </a:p>
          <a:p>
            <a:r>
              <a:rPr lang="en-US" dirty="0"/>
              <a:t>More about the stars later </a:t>
            </a:r>
          </a:p>
        </p:txBody>
      </p:sp>
      <p:sp>
        <p:nvSpPr>
          <p:cNvPr id="4" name="Slide Number Placeholder 3"/>
          <p:cNvSpPr>
            <a:spLocks noGrp="1"/>
          </p:cNvSpPr>
          <p:nvPr>
            <p:ph type="sldNum" sz="quarter" idx="10"/>
          </p:nvPr>
        </p:nvSpPr>
        <p:spPr/>
        <p:txBody>
          <a:bodyPr/>
          <a:lstStyle/>
          <a:p>
            <a:pPr defTabSz="466618">
              <a:defRPr/>
            </a:pPr>
            <a:fld id="{43D0BFF0-BC4A-4F83-AF42-DF149487A101}" type="slidenum">
              <a:rPr lang="en-US">
                <a:solidFill>
                  <a:prstClr val="black"/>
                </a:solidFill>
                <a:latin typeface="Calibri" panose="020F0502020204030204"/>
              </a:rPr>
              <a:pPr defTabSz="46661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51403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fear of all parents/families</a:t>
            </a:r>
            <a:r>
              <a:rPr lang="en-US" baseline="0" dirty="0"/>
              <a:t> --- what will  happen when I’m GONE? (but these are difficult conversations that parents don’t really want to have)</a:t>
            </a:r>
          </a:p>
          <a:p>
            <a:r>
              <a:rPr lang="en-US" baseline="0" dirty="0"/>
              <a:t>Having conversations with families (especially parents) about “Caring About” – who else can fill these roles when you are gone, and how can you start giving some of those things to others NOW while you are still around? </a:t>
            </a:r>
          </a:p>
          <a:p>
            <a:r>
              <a:rPr lang="en-US" baseline="0" dirty="0"/>
              <a:t>It doesn’t matter if you think you have all the “caring for” covered when you’re gone – what if it all falls apart?  If there is no one that cares ABOUT the person to help figure it out, then it’s all for naught. </a:t>
            </a:r>
          </a:p>
          <a:p>
            <a:r>
              <a:rPr lang="en-US" baseline="0" dirty="0"/>
              <a:t>AND who does the person care ABOUT; who do they have a relationship with?  Do they send cards or call on birthdays for loved ones?  Is there someone they care about that they also care FOR?  (</a:t>
            </a:r>
            <a:r>
              <a:rPr lang="en-US" baseline="0" dirty="0" err="1"/>
              <a:t>ie</a:t>
            </a:r>
            <a:r>
              <a:rPr lang="en-US" baseline="0" dirty="0"/>
              <a:t>- interdependent relationships especially with older families)</a:t>
            </a:r>
            <a:endParaRPr lang="en-US" dirty="0"/>
          </a:p>
          <a:p>
            <a:endParaRPr lang="en-US" dirty="0"/>
          </a:p>
          <a:p>
            <a:endParaRPr lang="en-US" dirty="0"/>
          </a:p>
          <a:p>
            <a:r>
              <a:rPr lang="en-US" dirty="0"/>
              <a:t>RECIPROCAL - reciprocity</a:t>
            </a:r>
          </a:p>
        </p:txBody>
      </p:sp>
      <p:sp>
        <p:nvSpPr>
          <p:cNvPr id="4" name="Slide Number Placeholder 3"/>
          <p:cNvSpPr>
            <a:spLocks noGrp="1"/>
          </p:cNvSpPr>
          <p:nvPr>
            <p:ph type="sldNum" sz="quarter" idx="10"/>
          </p:nvPr>
        </p:nvSpPr>
        <p:spPr/>
        <p:txBody>
          <a:bodyPr/>
          <a:lstStyle/>
          <a:p>
            <a:fld id="{43D0BFF0-BC4A-4F83-AF42-DF149487A101}" type="slidenum">
              <a:rPr lang="en-US" smtClean="0"/>
              <a:pPr/>
              <a:t>12</a:t>
            </a:fld>
            <a:endParaRPr lang="en-US"/>
          </a:p>
        </p:txBody>
      </p:sp>
    </p:spTree>
    <p:extLst>
      <p:ext uri="{BB962C8B-B14F-4D97-AF65-F5344CB8AC3E}">
        <p14:creationId xmlns:p14="http://schemas.microsoft.com/office/powerpoint/2010/main" val="208481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h</a:t>
            </a:r>
            <a:r>
              <a:rPr lang="en-US" dirty="0"/>
              <a:t>ave to consider the individual’s stage of</a:t>
            </a:r>
            <a:r>
              <a:rPr lang="en-US" baseline="0" dirty="0"/>
              <a:t> life, but also where/what stage other family members are in their lives.  Are the parents aging?  Are the siblings raising their own families?  Is a sibling going away to college?  </a:t>
            </a:r>
          </a:p>
          <a:p>
            <a:pPr defTabSz="933237">
              <a:defRPr/>
            </a:pPr>
            <a:r>
              <a:rPr lang="en-US" baseline="0" dirty="0"/>
              <a:t>Stages – what happens in early or any stage, affects the stages to come. You have them for only a very short time in their lifespan, but what happens in those years can have profound effect on future (adult) years! </a:t>
            </a:r>
          </a:p>
          <a:p>
            <a:pPr defTabSz="933237">
              <a:defRPr/>
            </a:pPr>
            <a:r>
              <a:rPr lang="en-US" baseline="0" dirty="0"/>
              <a:t>*45 Year old PWD – parent is 65 or older and might be caring for their own elderly 95 year old parent!</a:t>
            </a:r>
            <a:endParaRPr lang="en-US" dirty="0"/>
          </a:p>
          <a:p>
            <a:r>
              <a:rPr lang="en-US" dirty="0"/>
              <a:t>*12 year old with autism – also has a new baby in the house.</a:t>
            </a:r>
            <a:r>
              <a:rPr lang="en-US" baseline="0" dirty="0"/>
              <a:t>  </a:t>
            </a:r>
          </a:p>
          <a:p>
            <a:r>
              <a:rPr lang="en-US" baseline="0" dirty="0"/>
              <a:t>Consider the person you work with in the context of their whole family dynamic!  </a:t>
            </a:r>
            <a:endParaRPr lang="en-US"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13</a:t>
            </a:fld>
            <a:endParaRPr lang="en-US"/>
          </a:p>
        </p:txBody>
      </p:sp>
    </p:spTree>
    <p:extLst>
      <p:ext uri="{BB962C8B-B14F-4D97-AF65-F5344CB8AC3E}">
        <p14:creationId xmlns:p14="http://schemas.microsoft.com/office/powerpoint/2010/main" val="181885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Biology – are we tall or short?  Do</a:t>
            </a:r>
            <a:r>
              <a:rPr lang="en-US" baseline="0" dirty="0"/>
              <a:t> we inherit tendency for certain illness?  What do I want to do or be?  </a:t>
            </a:r>
          </a:p>
          <a:p>
            <a:r>
              <a:rPr lang="en-US" baseline="0" dirty="0"/>
              <a:t>Socially – impact of reputation of the family – good or bad (like in school if you had an older brother/sister attend before you); connected socially/social networks  (what are those connections and reputations??)</a:t>
            </a:r>
          </a:p>
          <a:p>
            <a:r>
              <a:rPr lang="en-US" baseline="0" dirty="0"/>
              <a:t>Environmentally – the neighborhood we grow up in; our family’s education level, financial status;  (</a:t>
            </a:r>
            <a:r>
              <a:rPr lang="en-US" baseline="0" dirty="0" err="1"/>
              <a:t>ie</a:t>
            </a:r>
            <a:r>
              <a:rPr lang="en-US" baseline="0" dirty="0"/>
              <a:t> - Farm vs City)</a:t>
            </a:r>
          </a:p>
          <a:p>
            <a:r>
              <a:rPr lang="en-US" baseline="0" dirty="0"/>
              <a:t>Policy – house rules and expectations;  important to understand expectations and norms. (everyone expected to go to college; make your bed every morning) Family CULTURE – so important – what you do on holiday, birthdays, traditions and things that are important in your family culture; how to hang stockings.  WHO is going to know the family rituals???</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14</a:t>
            </a:fld>
            <a:endParaRPr lang="en-US"/>
          </a:p>
        </p:txBody>
      </p:sp>
    </p:spTree>
    <p:extLst>
      <p:ext uri="{BB962C8B-B14F-4D97-AF65-F5344CB8AC3E}">
        <p14:creationId xmlns:p14="http://schemas.microsoft.com/office/powerpoint/2010/main" val="5438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We</a:t>
            </a:r>
            <a:r>
              <a:rPr lang="en-US" baseline="0" dirty="0">
                <a:latin typeface="Calibri" charset="0"/>
                <a:ea typeface="MS PGothic" charset="0"/>
              </a:rPr>
              <a:t> need to pay attention to siblings, particularly adult sibs.  They are the lifelong companions.  They are often in the “club sandwich” as they are starting or raising their own family, they may find themselves caring for or looking after their aging parents as well as their sibling with a disability.  Do they KNOW the caring for and about details?  Who or how are they being supported in their caring roles?  Do they just want to be a loving sibling and not necessarily a caregiver?</a:t>
            </a:r>
            <a:endParaRPr lang="en-US" dirty="0">
              <a:latin typeface="Calibri" charset="0"/>
              <a:ea typeface="MS PGothic"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52759" indent="-289522">
              <a:defRPr sz="2400">
                <a:solidFill>
                  <a:schemeClr val="tx1"/>
                </a:solidFill>
                <a:latin typeface="Times New Roman" charset="0"/>
                <a:ea typeface="MS PGothic" charset="0"/>
                <a:cs typeface="MS PGothic" charset="0"/>
              </a:defRPr>
            </a:lvl2pPr>
            <a:lvl3pPr marL="1158090" indent="-231618">
              <a:defRPr sz="2400">
                <a:solidFill>
                  <a:schemeClr val="tx1"/>
                </a:solidFill>
                <a:latin typeface="Times New Roman" charset="0"/>
                <a:ea typeface="MS PGothic" charset="0"/>
                <a:cs typeface="MS PGothic" charset="0"/>
              </a:defRPr>
            </a:lvl3pPr>
            <a:lvl4pPr marL="1621326" indent="-231618">
              <a:defRPr sz="2400">
                <a:solidFill>
                  <a:schemeClr val="tx1"/>
                </a:solidFill>
                <a:latin typeface="Times New Roman" charset="0"/>
                <a:ea typeface="MS PGothic" charset="0"/>
                <a:cs typeface="MS PGothic" charset="0"/>
              </a:defRPr>
            </a:lvl4pPr>
            <a:lvl5pPr marL="2084562" indent="-231618">
              <a:defRPr sz="2400">
                <a:solidFill>
                  <a:schemeClr val="tx1"/>
                </a:solidFill>
                <a:latin typeface="Times New Roman" charset="0"/>
                <a:ea typeface="MS PGothic" charset="0"/>
                <a:cs typeface="MS PGothic" charset="0"/>
              </a:defRPr>
            </a:lvl5pPr>
            <a:lvl6pPr marL="2547797" indent="-231618" algn="ctr"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3011033" indent="-231618" algn="ctr"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74270" indent="-231618" algn="ctr"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937505" indent="-231618" algn="ctr"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58AF670-9582-004B-961D-29A88195B894}" type="slidenum">
              <a:rPr lang="en-US" sz="1200">
                <a:latin typeface="Arial" charset="0"/>
              </a:rPr>
              <a:pPr eaLnBrk="1" hangingPunct="1"/>
              <a:t>15</a:t>
            </a:fld>
            <a:endParaRPr lang="en-US" sz="1200">
              <a:latin typeface="Arial" charset="0"/>
            </a:endParaRPr>
          </a:p>
        </p:txBody>
      </p:sp>
    </p:spTree>
    <p:extLst>
      <p:ext uri="{BB962C8B-B14F-4D97-AF65-F5344CB8AC3E}">
        <p14:creationId xmlns:p14="http://schemas.microsoft.com/office/powerpoint/2010/main" val="1569489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consider the needs of BOTH the</a:t>
            </a:r>
            <a:r>
              <a:rPr lang="en-US" baseline="0" dirty="0"/>
              <a:t> person and the family.  Families are an integral part of the person’s life and support system </a:t>
            </a:r>
            <a:r>
              <a:rPr lang="mr-IN" baseline="0" dirty="0"/>
              <a:t>–</a:t>
            </a:r>
            <a:r>
              <a:rPr lang="en-US" baseline="0" dirty="0"/>
              <a:t> what do they need to be strong and have the capacity to help all the family members achieve their vision for a good life?</a:t>
            </a:r>
            <a:endParaRPr lang="en-US" dirty="0"/>
          </a:p>
        </p:txBody>
      </p:sp>
      <p:sp>
        <p:nvSpPr>
          <p:cNvPr id="4" name="Slide Number Placeholder 3"/>
          <p:cNvSpPr>
            <a:spLocks noGrp="1"/>
          </p:cNvSpPr>
          <p:nvPr>
            <p:ph type="sldNum" sz="quarter" idx="10"/>
          </p:nvPr>
        </p:nvSpPr>
        <p:spPr/>
        <p:txBody>
          <a:bodyPr/>
          <a:lstStyle/>
          <a:p>
            <a:fld id="{BF288FB7-1920-477B-BF43-E2B02E392657}" type="slidenum">
              <a:rPr lang="en-US" smtClean="0"/>
              <a:pPr/>
              <a:t>16</a:t>
            </a:fld>
            <a:endParaRPr lang="en-US"/>
          </a:p>
        </p:txBody>
      </p:sp>
    </p:spTree>
    <p:extLst>
      <p:ext uri="{BB962C8B-B14F-4D97-AF65-F5344CB8AC3E}">
        <p14:creationId xmlns:p14="http://schemas.microsoft.com/office/powerpoint/2010/main" val="89343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all</a:t>
            </a:r>
            <a:r>
              <a:rPr lang="en-US" baseline="0" dirty="0"/>
              <a:t> in this together! The framework and tools work for people with IDD, for supporting families, and to help supporters in their roles!  </a:t>
            </a:r>
            <a:endParaRPr lang="en-US" dirty="0"/>
          </a:p>
        </p:txBody>
      </p:sp>
      <p:sp>
        <p:nvSpPr>
          <p:cNvPr id="4" name="Slide Number Placeholder 3"/>
          <p:cNvSpPr>
            <a:spLocks noGrp="1"/>
          </p:cNvSpPr>
          <p:nvPr>
            <p:ph type="sldNum" sz="quarter" idx="10"/>
          </p:nvPr>
        </p:nvSpPr>
        <p:spPr/>
        <p:txBody>
          <a:bodyPr/>
          <a:lstStyle/>
          <a:p>
            <a:fld id="{0B954051-7B9D-9248-B995-370F44F122A8}" type="slidenum">
              <a:rPr lang="en-US" smtClean="0"/>
              <a:t>17</a:t>
            </a:fld>
            <a:endParaRPr lang="en-US"/>
          </a:p>
        </p:txBody>
      </p:sp>
    </p:spTree>
    <p:extLst>
      <p:ext uri="{BB962C8B-B14F-4D97-AF65-F5344CB8AC3E}">
        <p14:creationId xmlns:p14="http://schemas.microsoft.com/office/powerpoint/2010/main" val="33883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18</a:t>
            </a:fld>
            <a:endParaRPr lang="en-US"/>
          </a:p>
        </p:txBody>
      </p:sp>
    </p:spTree>
    <p:extLst>
      <p:ext uri="{BB962C8B-B14F-4D97-AF65-F5344CB8AC3E}">
        <p14:creationId xmlns:p14="http://schemas.microsoft.com/office/powerpoint/2010/main" val="453729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81100"/>
            <a:ext cx="4257675" cy="3194050"/>
          </a:xfrm>
        </p:spPr>
      </p:sp>
      <p:sp>
        <p:nvSpPr>
          <p:cNvPr id="3" name="Notes Placeholder 2"/>
          <p:cNvSpPr>
            <a:spLocks noGrp="1"/>
          </p:cNvSpPr>
          <p:nvPr>
            <p:ph type="body" idx="1"/>
          </p:nvPr>
        </p:nvSpPr>
        <p:spPr/>
        <p:txBody>
          <a:bodyPr/>
          <a:lstStyle/>
          <a:p>
            <a:r>
              <a:rPr lang="en-US" dirty="0"/>
              <a:t>How do we ensure people with disabilities and their families are involved in the process?</a:t>
            </a:r>
            <a:r>
              <a:rPr lang="en-US" baseline="0" dirty="0"/>
              <a:t> How are they the voice of the change? Do they have a seat at the tables where things are decided? FCBDD Founded in 1951. just added a self-advocate to the board 2022 for the first time in its history. “Nothing about us without us!” Medicaid buy in cut offs. $935 maximum from SSI. Being on health insurance past 26 with a disability, Workplace discrimination, </a:t>
            </a:r>
            <a:r>
              <a:rPr lang="en-US" baseline="0" dirty="0" err="1"/>
              <a:t>etc</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19</a:t>
            </a:fld>
            <a:endParaRPr lang="en-US"/>
          </a:p>
        </p:txBody>
      </p:sp>
    </p:spTree>
    <p:extLst>
      <p:ext uri="{BB962C8B-B14F-4D97-AF65-F5344CB8AC3E}">
        <p14:creationId xmlns:p14="http://schemas.microsoft.com/office/powerpoint/2010/main" val="83128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What is a CtLC Ambassador?</a:t>
            </a:r>
          </a:p>
          <a:p>
            <a:pPr fontAlgn="base"/>
            <a:r>
              <a:rPr lang="en-US" b="1" dirty="0"/>
              <a:t>A certified Ambassador is a person who has:</a:t>
            </a:r>
            <a:endParaRPr lang="en-US" dirty="0"/>
          </a:p>
          <a:p>
            <a:pPr fontAlgn="base"/>
            <a:r>
              <a:rPr lang="en-US" dirty="0"/>
              <a:t>Enhanced skill set to use CtLC in both personal and professional life, including problem-solving, life planning, formal planning, and strategic thinking</a:t>
            </a:r>
          </a:p>
          <a:p>
            <a:pPr fontAlgn="base"/>
            <a:r>
              <a:rPr lang="en-US" dirty="0"/>
              <a:t>Confidence to use and share the principles of the CtLC framework</a:t>
            </a:r>
          </a:p>
          <a:p>
            <a:pPr fontAlgn="base"/>
            <a:r>
              <a:rPr lang="en-US" dirty="0"/>
              <a:t>Commitment to ongoing learning, sharing, and contributing to person and family-centered practices</a:t>
            </a:r>
          </a:p>
          <a:p>
            <a:pPr fontAlgn="base"/>
            <a:r>
              <a:rPr lang="en-US" b="1" dirty="0"/>
              <a:t>Charting the LifeCourse Ambassadors have:</a:t>
            </a:r>
            <a:endParaRPr lang="en-US" dirty="0"/>
          </a:p>
          <a:p>
            <a:pPr fontAlgn="base"/>
            <a:r>
              <a:rPr lang="en-US" dirty="0"/>
              <a:t>Knowledge of the CtLC framework and methodology</a:t>
            </a:r>
          </a:p>
          <a:p>
            <a:pPr fontAlgn="base"/>
            <a:r>
              <a:rPr lang="en-US" dirty="0"/>
              <a:t>Desire to learn how to implement CtLC at a more in-depth level in various settings</a:t>
            </a:r>
          </a:p>
          <a:p>
            <a:endParaRPr lang="en-US" dirty="0"/>
          </a:p>
        </p:txBody>
      </p:sp>
      <p:sp>
        <p:nvSpPr>
          <p:cNvPr id="4" name="Slide Number Placeholder 3"/>
          <p:cNvSpPr>
            <a:spLocks noGrp="1"/>
          </p:cNvSpPr>
          <p:nvPr>
            <p:ph type="sldNum" sz="quarter" idx="10"/>
          </p:nvPr>
        </p:nvSpPr>
        <p:spPr/>
        <p:txBody>
          <a:bodyPr/>
          <a:lstStyle/>
          <a:p>
            <a:fld id="{0B954051-7B9D-9248-B995-370F44F122A8}" type="slidenum">
              <a:rPr lang="en-US" smtClean="0"/>
              <a:t>2</a:t>
            </a:fld>
            <a:endParaRPr lang="en-US"/>
          </a:p>
        </p:txBody>
      </p:sp>
    </p:spTree>
    <p:extLst>
      <p:ext uri="{BB962C8B-B14F-4D97-AF65-F5344CB8AC3E}">
        <p14:creationId xmlns:p14="http://schemas.microsoft.com/office/powerpoint/2010/main" val="1383468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54051-7B9D-9248-B995-370F44F12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14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24</a:t>
            </a:fld>
            <a:endParaRPr lang="en-US"/>
          </a:p>
        </p:txBody>
      </p:sp>
    </p:spTree>
    <p:extLst>
      <p:ext uri="{BB962C8B-B14F-4D97-AF65-F5344CB8AC3E}">
        <p14:creationId xmlns:p14="http://schemas.microsoft.com/office/powerpoint/2010/main" val="1460112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At their tables, or</a:t>
            </a:r>
            <a:r>
              <a:rPr lang="en-US" baseline="0" dirty="0">
                <a:latin typeface="Arial" panose="020B0604020202020204" pitchFamily="34" charset="0"/>
              </a:rPr>
              <a:t> in small groups, using either a printed trajectory OR a blank sheet of paper where they can draw their own trajectory, ask the groups to think about and share with one another what their VISION for a GOOD LIFE is for THEMSELVES (not a family member with IDD, or someone they serve in their professional role, but for THEMSELVES, and write it in the upper circle. No judgements </a:t>
            </a:r>
            <a:r>
              <a:rPr lang="mr-IN" baseline="0" dirty="0">
                <a:latin typeface="Arial" panose="020B0604020202020204" pitchFamily="34" charset="0"/>
              </a:rPr>
              <a:t>–</a:t>
            </a:r>
            <a:r>
              <a:rPr lang="en-US" baseline="0" dirty="0">
                <a:latin typeface="Arial" panose="020B0604020202020204" pitchFamily="34" charset="0"/>
              </a:rPr>
              <a:t> people can say whatever they want their good life to be. </a:t>
            </a:r>
          </a:p>
          <a:p>
            <a:endParaRPr lang="en-US" baseline="0" dirty="0">
              <a:latin typeface="Arial" panose="020B0604020202020204" pitchFamily="34" charset="0"/>
            </a:endParaRPr>
          </a:p>
          <a:p>
            <a:r>
              <a:rPr lang="en-US" i="1" baseline="0" dirty="0">
                <a:solidFill>
                  <a:srgbClr val="FF0000"/>
                </a:solidFill>
                <a:latin typeface="Arial" panose="020B0604020202020204" pitchFamily="34" charset="0"/>
              </a:rPr>
              <a:t>Circulate to make sure that someone in each group is writing down the group’s ideas.</a:t>
            </a:r>
          </a:p>
          <a:p>
            <a:endParaRPr lang="en-US" dirty="0">
              <a:latin typeface="Arial" panose="020B0604020202020204" pitchFamily="34" charset="0"/>
            </a:endParaRPr>
          </a:p>
          <a:p>
            <a:r>
              <a:rPr lang="en-US" dirty="0">
                <a:latin typeface="Arial" panose="020B0604020202020204" pitchFamily="34" charset="0"/>
              </a:rPr>
              <a:t>Ask the group Who said:  Family/friends; job they love, money,</a:t>
            </a:r>
            <a:r>
              <a:rPr lang="en-US" baseline="0" dirty="0">
                <a:latin typeface="Arial" panose="020B0604020202020204" pitchFamily="34" charset="0"/>
              </a:rPr>
              <a:t> </a:t>
            </a:r>
            <a:r>
              <a:rPr lang="en-US" dirty="0">
                <a:latin typeface="Arial" panose="020B0604020202020204" pitchFamily="34" charset="0"/>
              </a:rPr>
              <a:t>vacations, pets, chocolate,  </a:t>
            </a:r>
            <a:r>
              <a:rPr lang="en-US" dirty="0" err="1">
                <a:latin typeface="Arial" panose="020B0604020202020204" pitchFamily="34" charset="0"/>
              </a:rPr>
              <a:t>etc</a:t>
            </a:r>
            <a:endParaRPr lang="en-US" dirty="0">
              <a:latin typeface="Arial" panose="020B0604020202020204" pitchFamily="34" charset="0"/>
            </a:endParaRPr>
          </a:p>
          <a:p>
            <a:r>
              <a:rPr lang="en-US" dirty="0">
                <a:latin typeface="Arial" panose="020B0604020202020204" pitchFamily="34" charset="0"/>
              </a:rPr>
              <a:t>How many people</a:t>
            </a:r>
            <a:r>
              <a:rPr lang="en-US" baseline="0" dirty="0">
                <a:latin typeface="Arial" panose="020B0604020202020204" pitchFamily="34" charset="0"/>
              </a:rPr>
              <a:t> said:  Good Behavior Plan????  </a:t>
            </a:r>
          </a:p>
          <a:p>
            <a:pPr defTabSz="933237">
              <a:defRPr/>
            </a:pPr>
            <a:r>
              <a:rPr lang="en-US" baseline="0" dirty="0">
                <a:latin typeface="Arial" panose="020B0604020202020204" pitchFamily="34" charset="0"/>
              </a:rPr>
              <a:t>IF there are only a few groups (and dependent on how much time you have), you can invite them to share out at each table. </a:t>
            </a:r>
          </a:p>
          <a:p>
            <a:r>
              <a:rPr lang="en-US" baseline="0" dirty="0">
                <a:latin typeface="Arial" panose="020B0604020202020204" pitchFamily="34" charset="0"/>
              </a:rPr>
              <a:t>EVERYBODY “gets” what “good life” means</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67278" indent="-295106" eaLnBrk="0" hangingPunct="0">
              <a:defRPr sz="2400">
                <a:solidFill>
                  <a:schemeClr val="tx1"/>
                </a:solidFill>
                <a:latin typeface="Verdana" panose="020B0604030504040204" pitchFamily="34" charset="0"/>
                <a:ea typeface="MS PGothic" panose="020B0600070205080204" pitchFamily="34" charset="-128"/>
              </a:defRPr>
            </a:lvl2pPr>
            <a:lvl3pPr marL="1180428" indent="-236085" eaLnBrk="0" hangingPunct="0">
              <a:defRPr sz="2400">
                <a:solidFill>
                  <a:schemeClr val="tx1"/>
                </a:solidFill>
                <a:latin typeface="Verdana" panose="020B0604030504040204" pitchFamily="34" charset="0"/>
                <a:ea typeface="MS PGothic" panose="020B0600070205080204" pitchFamily="34" charset="-128"/>
              </a:defRPr>
            </a:lvl3pPr>
            <a:lvl4pPr marL="1652598" indent="-236085" eaLnBrk="0" hangingPunct="0">
              <a:defRPr sz="2400">
                <a:solidFill>
                  <a:schemeClr val="tx1"/>
                </a:solidFill>
                <a:latin typeface="Verdana" panose="020B0604030504040204" pitchFamily="34" charset="0"/>
                <a:ea typeface="MS PGothic" panose="020B0600070205080204" pitchFamily="34" charset="-128"/>
              </a:defRPr>
            </a:lvl4pPr>
            <a:lvl5pPr marL="2124770" indent="-236085" eaLnBrk="0" hangingPunct="0">
              <a:defRPr sz="2400">
                <a:solidFill>
                  <a:schemeClr val="tx1"/>
                </a:solidFill>
                <a:latin typeface="Verdana" panose="020B0604030504040204" pitchFamily="34" charset="0"/>
                <a:ea typeface="MS PGothic" panose="020B0600070205080204" pitchFamily="34" charset="-128"/>
              </a:defRPr>
            </a:lvl5pPr>
            <a:lvl6pPr marL="2596941"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69112"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41283"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13454"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26</a:t>
            </a:fld>
            <a:endParaRPr lang="en-US" sz="1200">
              <a:latin typeface="Arial" panose="020B0604020202020204" pitchFamily="34" charset="0"/>
            </a:endParaRPr>
          </a:p>
        </p:txBody>
      </p:sp>
    </p:spTree>
    <p:extLst>
      <p:ext uri="{BB962C8B-B14F-4D97-AF65-F5344CB8AC3E}">
        <p14:creationId xmlns:p14="http://schemas.microsoft.com/office/powerpoint/2010/main" val="199069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latin typeface="Arial" panose="020B0604020202020204" pitchFamily="34" charset="0"/>
              </a:rPr>
              <a:t>Repeat the process</a:t>
            </a:r>
            <a:r>
              <a:rPr lang="en-US" i="1" baseline="0" dirty="0">
                <a:latin typeface="Arial" panose="020B0604020202020204" pitchFamily="34" charset="0"/>
              </a:rPr>
              <a:t> but this time ask the groups to focus on what they DON’T WANT for their own life</a:t>
            </a:r>
            <a:endParaRPr lang="en-US" i="1" dirty="0">
              <a:latin typeface="Arial" panose="020B0604020202020204" pitchFamily="34" charset="0"/>
            </a:endParaRPr>
          </a:p>
          <a:p>
            <a:r>
              <a:rPr lang="en-US" dirty="0">
                <a:latin typeface="Arial" panose="020B0604020202020204" pitchFamily="34" charset="0"/>
              </a:rPr>
              <a:t>When you bring</a:t>
            </a:r>
            <a:r>
              <a:rPr lang="en-US" baseline="0" dirty="0">
                <a:latin typeface="Arial" panose="020B0604020202020204" pitchFamily="34" charset="0"/>
              </a:rPr>
              <a:t> the groups back together, </a:t>
            </a:r>
            <a:r>
              <a:rPr lang="en-US" dirty="0">
                <a:latin typeface="Arial" panose="020B0604020202020204" pitchFamily="34" charset="0"/>
              </a:rPr>
              <a:t>Ask</a:t>
            </a:r>
            <a:r>
              <a:rPr lang="en-US" baseline="0" dirty="0">
                <a:latin typeface="Arial" panose="020B0604020202020204" pitchFamily="34" charset="0"/>
              </a:rPr>
              <a:t> = </a:t>
            </a:r>
            <a:r>
              <a:rPr lang="en-US" dirty="0">
                <a:latin typeface="Arial" panose="020B0604020202020204" pitchFamily="34" charset="0"/>
              </a:rPr>
              <a:t>Who said: Poverty,</a:t>
            </a:r>
            <a:r>
              <a:rPr lang="en-US" baseline="0" dirty="0">
                <a:latin typeface="Arial" panose="020B0604020202020204" pitchFamily="34" charset="0"/>
              </a:rPr>
              <a:t> isolation, segregation, loneliness?  </a:t>
            </a:r>
            <a:br>
              <a:rPr lang="en-US" baseline="0" dirty="0">
                <a:latin typeface="Arial" panose="020B0604020202020204" pitchFamily="34" charset="0"/>
              </a:rPr>
            </a:br>
            <a:r>
              <a:rPr lang="en-US" baseline="0" dirty="0">
                <a:latin typeface="Arial" panose="020B0604020202020204" pitchFamily="34" charset="0"/>
              </a:rPr>
              <a:t>Ask the group for anything else they </a:t>
            </a:r>
            <a:r>
              <a:rPr lang="en-US" i="1" baseline="0" dirty="0">
                <a:latin typeface="Arial" panose="020B0604020202020204" pitchFamily="34" charset="0"/>
              </a:rPr>
              <a:t>included</a:t>
            </a:r>
            <a:r>
              <a:rPr lang="en-US" baseline="0" dirty="0">
                <a:latin typeface="Arial" panose="020B0604020202020204" pitchFamily="34" charset="0"/>
              </a:rPr>
              <a:t> that hasn’t already been said.</a:t>
            </a:r>
          </a:p>
          <a:p>
            <a:r>
              <a:rPr lang="en-US" baseline="0" dirty="0">
                <a:latin typeface="Arial" panose="020B0604020202020204" pitchFamily="34" charset="0"/>
              </a:rPr>
              <a:t>IF there are only a few groups (and dependent on how much time you have), you can invite them to share out at each table. </a:t>
            </a:r>
          </a:p>
          <a:p>
            <a:endParaRPr lang="en-US" baseline="0" dirty="0">
              <a:latin typeface="Arial" panose="020B0604020202020204" pitchFamily="34" charset="0"/>
            </a:endParaRPr>
          </a:p>
          <a:p>
            <a:r>
              <a:rPr lang="en-US" baseline="0" dirty="0">
                <a:latin typeface="Arial" panose="020B0604020202020204" pitchFamily="34" charset="0"/>
              </a:rPr>
              <a:t>Family sometimes can’t envision the good life – too many barriers, always a fight.  But they can almost always tell you what they DON’T want!  </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67278" indent="-295106" eaLnBrk="0" hangingPunct="0">
              <a:defRPr sz="2400">
                <a:solidFill>
                  <a:schemeClr val="tx1"/>
                </a:solidFill>
                <a:latin typeface="Verdana" panose="020B0604030504040204" pitchFamily="34" charset="0"/>
                <a:ea typeface="MS PGothic" panose="020B0600070205080204" pitchFamily="34" charset="-128"/>
              </a:defRPr>
            </a:lvl2pPr>
            <a:lvl3pPr marL="1180428" indent="-236085" eaLnBrk="0" hangingPunct="0">
              <a:defRPr sz="2400">
                <a:solidFill>
                  <a:schemeClr val="tx1"/>
                </a:solidFill>
                <a:latin typeface="Verdana" panose="020B0604030504040204" pitchFamily="34" charset="0"/>
                <a:ea typeface="MS PGothic" panose="020B0600070205080204" pitchFamily="34" charset="-128"/>
              </a:defRPr>
            </a:lvl3pPr>
            <a:lvl4pPr marL="1652598" indent="-236085" eaLnBrk="0" hangingPunct="0">
              <a:defRPr sz="2400">
                <a:solidFill>
                  <a:schemeClr val="tx1"/>
                </a:solidFill>
                <a:latin typeface="Verdana" panose="020B0604030504040204" pitchFamily="34" charset="0"/>
                <a:ea typeface="MS PGothic" panose="020B0600070205080204" pitchFamily="34" charset="-128"/>
              </a:defRPr>
            </a:lvl4pPr>
            <a:lvl5pPr marL="2124770" indent="-236085" eaLnBrk="0" hangingPunct="0">
              <a:defRPr sz="2400">
                <a:solidFill>
                  <a:schemeClr val="tx1"/>
                </a:solidFill>
                <a:latin typeface="Verdana" panose="020B0604030504040204" pitchFamily="34" charset="0"/>
                <a:ea typeface="MS PGothic" panose="020B0600070205080204" pitchFamily="34" charset="-128"/>
              </a:defRPr>
            </a:lvl5pPr>
            <a:lvl6pPr marL="2596941"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69112"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41283"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13454"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27</a:t>
            </a:fld>
            <a:endParaRPr lang="en-US" sz="1200">
              <a:latin typeface="Arial" panose="020B0604020202020204" pitchFamily="34" charset="0"/>
            </a:endParaRPr>
          </a:p>
        </p:txBody>
      </p:sp>
    </p:spTree>
    <p:extLst>
      <p:ext uri="{BB962C8B-B14F-4D97-AF65-F5344CB8AC3E}">
        <p14:creationId xmlns:p14="http://schemas.microsoft.com/office/powerpoint/2010/main" val="106310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a:ln/>
          <a:extLst>
            <a:ext uri="{909E8E84-426E-40dd-AFC4-6F175D3DCCD1}"/>
            <a:ext uri="{91240B29-F687-4f45-9708-019B960494DF}"/>
          </a:extLst>
        </p:spPr>
        <p:txBody>
          <a:bodyPr>
            <a:normAutofit fontScale="92500" lnSpcReduction="20000"/>
          </a:bodyPr>
          <a:lstStyle/>
          <a:p>
            <a:pPr>
              <a:defRPr/>
            </a:pPr>
            <a:r>
              <a:rPr lang="en-US" dirty="0">
                <a:latin typeface="Arial" panose="020B0604020202020204" pitchFamily="34" charset="0"/>
              </a:rPr>
              <a:t>What kinds of things do you</a:t>
            </a:r>
            <a:r>
              <a:rPr lang="en-US" baseline="0" dirty="0">
                <a:latin typeface="Arial" panose="020B0604020202020204" pitchFamily="34" charset="0"/>
              </a:rPr>
              <a:t> want for </a:t>
            </a:r>
            <a:r>
              <a:rPr lang="en-US" dirty="0">
                <a:latin typeface="Arial" panose="020B0604020202020204" pitchFamily="34" charset="0"/>
              </a:rPr>
              <a:t>YOUR good life?  PWD and families usually want those same types of things. Everybody “gets” what the good life is.  We just don’t usually ask them!  What kinds of things do you think PWD and families will say they DON’T want?  Sometimes you need to start there – they may not know what they want (because they are thinking in disability world) but they almost always can tell you want they don’t.  FAMILY should have a good life trajectory too.</a:t>
            </a:r>
          </a:p>
          <a:p>
            <a:pPr>
              <a:defRPr/>
            </a:pPr>
            <a:r>
              <a:rPr lang="en-US" dirty="0">
                <a:latin typeface="Arial" panose="020B0604020202020204" pitchFamily="34" charset="0"/>
              </a:rPr>
              <a:t>TRAJECTORY is the path that will either lead you toward the good life or toward things you don’t want. Think about throwing a football – the path that the ball takes on it’s way to the receiver is the trajectory.  If you shoot an arrow, or a nerf gun – the path that the arrow follows is the trajectory.   YOU</a:t>
            </a:r>
            <a:r>
              <a:rPr lang="en-US" baseline="0" dirty="0">
                <a:latin typeface="Arial" panose="020B0604020202020204" pitchFamily="34" charset="0"/>
              </a:rPr>
              <a:t> </a:t>
            </a:r>
            <a:r>
              <a:rPr lang="en-US" dirty="0">
                <a:latin typeface="Arial" panose="020B0604020202020204" pitchFamily="34" charset="0"/>
              </a:rPr>
              <a:t>CAN START at ANY AGE!!!!</a:t>
            </a:r>
          </a:p>
          <a:p>
            <a:pPr>
              <a:defRPr/>
            </a:pPr>
            <a:r>
              <a:rPr lang="en-US" dirty="0">
                <a:latin typeface="Arial" panose="020B0604020202020204" pitchFamily="34" charset="0"/>
              </a:rPr>
              <a:t>Support coordinators, providers, </a:t>
            </a:r>
            <a:r>
              <a:rPr lang="en-US" i="1" dirty="0">
                <a:latin typeface="Arial" panose="020B0604020202020204" pitchFamily="34" charset="0"/>
              </a:rPr>
              <a:t>Direct Support Professionals, Vocational Rehabilitation</a:t>
            </a:r>
            <a:r>
              <a:rPr lang="en-US" dirty="0">
                <a:latin typeface="Arial" panose="020B0604020202020204" pitchFamily="34" charset="0"/>
              </a:rPr>
              <a:t> counselors, teachers….. ALL have the power to impact someone’s trajectory, </a:t>
            </a:r>
            <a:r>
              <a:rPr lang="en-US" i="1" dirty="0">
                <a:latin typeface="Arial" panose="020B0604020202020204" pitchFamily="34" charset="0"/>
              </a:rPr>
              <a:t>sometimes it’s a positive impact</a:t>
            </a:r>
            <a:r>
              <a:rPr lang="en-US" dirty="0">
                <a:latin typeface="Arial" panose="020B0604020202020204" pitchFamily="34" charset="0"/>
              </a:rPr>
              <a:t>, but</a:t>
            </a:r>
            <a:r>
              <a:rPr lang="en-US" baseline="0" dirty="0">
                <a:latin typeface="Arial" panose="020B0604020202020204" pitchFamily="34" charset="0"/>
              </a:rPr>
              <a:t> also sometimes </a:t>
            </a:r>
            <a:r>
              <a:rPr lang="en-US" dirty="0">
                <a:latin typeface="Arial" panose="020B0604020202020204" pitchFamily="34" charset="0"/>
              </a:rPr>
              <a:t>negatively, with their actions or words.  We must be very careful and mindful of the impact we can have.  Are we nudging the person and family toward what they want or what they don’t want??   EACH interaction, think about which way it nudged their trajectory! </a:t>
            </a:r>
          </a:p>
          <a:p>
            <a:pPr>
              <a:defRPr/>
            </a:pPr>
            <a:r>
              <a:rPr lang="en-US" dirty="0">
                <a:latin typeface="Arial" panose="020B0604020202020204" pitchFamily="34" charset="0"/>
              </a:rPr>
              <a:t>Insert a story here if you have one </a:t>
            </a:r>
          </a:p>
          <a:p>
            <a:pPr>
              <a:defRPr/>
            </a:pPr>
            <a:r>
              <a:rPr lang="en-US" dirty="0">
                <a:latin typeface="Arial" panose="020B0604020202020204" pitchFamily="34" charset="0"/>
              </a:rPr>
              <a:t>For example – It is so easy to do the wrong thing.  No responsibilities, video games, </a:t>
            </a:r>
            <a:r>
              <a:rPr lang="en-US" dirty="0" err="1">
                <a:latin typeface="Arial" panose="020B0604020202020204" pitchFamily="34" charset="0"/>
              </a:rPr>
              <a:t>youtube</a:t>
            </a:r>
            <a:endParaRPr lang="en-US" dirty="0">
              <a:latin typeface="Arial" panose="020B0604020202020204" pitchFamily="34" charset="0"/>
            </a:endParaRPr>
          </a:p>
          <a:p>
            <a:pPr>
              <a:defRPr/>
            </a:pPr>
            <a:r>
              <a:rPr lang="en-US" dirty="0">
                <a:latin typeface="Arial" panose="020B0604020202020204" pitchFamily="34" charset="0"/>
              </a:rPr>
              <a:t>Trajectory isn’t always straight </a:t>
            </a:r>
          </a:p>
          <a:p>
            <a:pPr>
              <a:defRPr/>
            </a:pPr>
            <a:r>
              <a:rPr lang="en-US" baseline="0" dirty="0">
                <a:latin typeface="Arial" panose="020B0604020202020204" pitchFamily="34" charset="0"/>
              </a:rPr>
              <a:t> We all have b</a:t>
            </a:r>
            <a:r>
              <a:rPr lang="en-US" dirty="0">
                <a:latin typeface="Arial" panose="020B0604020202020204" pitchFamily="34" charset="0"/>
              </a:rPr>
              <a:t>umps in the road (lose a job, get a divorce,</a:t>
            </a:r>
            <a:r>
              <a:rPr lang="en-US" baseline="0" dirty="0">
                <a:latin typeface="Arial" panose="020B0604020202020204" pitchFamily="34" charset="0"/>
              </a:rPr>
              <a:t> illness, etc. </a:t>
            </a:r>
            <a:r>
              <a:rPr lang="en-US" dirty="0">
                <a:latin typeface="Arial" panose="020B0604020202020204" pitchFamily="34" charset="0"/>
              </a:rPr>
              <a:t>– you can get back on track </a:t>
            </a:r>
          </a:p>
          <a:p>
            <a:pPr>
              <a:defRPr/>
            </a:pPr>
            <a:r>
              <a:rPr lang="en-US" dirty="0">
                <a:latin typeface="Arial" panose="020B0604020202020204" pitchFamily="34" charset="0"/>
              </a:rPr>
              <a:t>VISION and TRAJECTORY can be very broad or very specific and time limited.  Might be what are we doing/what’s happening this week, </a:t>
            </a:r>
            <a:r>
              <a:rPr lang="en-US" i="1" dirty="0">
                <a:solidFill>
                  <a:srgbClr val="FF0000"/>
                </a:solidFill>
                <a:highlight>
                  <a:srgbClr val="FFFF00"/>
                </a:highlight>
                <a:latin typeface="Arial" panose="020B0604020202020204" pitchFamily="34" charset="0"/>
              </a:rPr>
              <a:t>or</a:t>
            </a:r>
            <a:r>
              <a:rPr lang="en-US" dirty="0">
                <a:latin typeface="Arial" panose="020B0604020202020204" pitchFamily="34" charset="0"/>
              </a:rPr>
              <a:t> around a specific topic or</a:t>
            </a:r>
            <a:r>
              <a:rPr lang="en-US" baseline="0" dirty="0">
                <a:latin typeface="Arial" panose="020B0604020202020204" pitchFamily="34" charset="0"/>
              </a:rPr>
              <a:t> life issue (lose weight, buy a house, </a:t>
            </a:r>
            <a:r>
              <a:rPr lang="en-US" baseline="0" dirty="0" err="1">
                <a:latin typeface="Arial" panose="020B0604020202020204" pitchFamily="34" charset="0"/>
              </a:rPr>
              <a:t>etc</a:t>
            </a:r>
            <a:r>
              <a:rPr lang="en-US" baseline="0" dirty="0">
                <a:latin typeface="Arial" panose="020B0604020202020204" pitchFamily="34" charset="0"/>
              </a:rPr>
              <a:t>)</a:t>
            </a:r>
            <a:endParaRPr lang="en-US" dirty="0">
              <a:latin typeface="Arial" panose="020B0604020202020204" pitchFamily="34"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66356" indent="-294877">
              <a:spcBef>
                <a:spcPct val="30000"/>
              </a:spcBef>
              <a:defRPr sz="1200">
                <a:solidFill>
                  <a:schemeClr val="tx1"/>
                </a:solidFill>
                <a:latin typeface="Calibri" charset="0"/>
                <a:ea typeface="ＭＳ Ｐゴシック" charset="-128"/>
              </a:defRPr>
            </a:lvl2pPr>
            <a:lvl3pPr marL="1179507" indent="-234930">
              <a:spcBef>
                <a:spcPct val="30000"/>
              </a:spcBef>
              <a:defRPr sz="1200">
                <a:solidFill>
                  <a:schemeClr val="tx1"/>
                </a:solidFill>
                <a:latin typeface="Calibri" charset="0"/>
                <a:ea typeface="ＭＳ Ｐゴシック" charset="-128"/>
              </a:defRPr>
            </a:lvl3pPr>
            <a:lvl4pPr marL="1650987" indent="-234930">
              <a:spcBef>
                <a:spcPct val="30000"/>
              </a:spcBef>
              <a:defRPr sz="1200">
                <a:solidFill>
                  <a:schemeClr val="tx1"/>
                </a:solidFill>
                <a:latin typeface="Calibri" charset="0"/>
                <a:ea typeface="ＭＳ Ｐゴシック" charset="-128"/>
              </a:defRPr>
            </a:lvl4pPr>
            <a:lvl5pPr marL="2124086" indent="-234930">
              <a:spcBef>
                <a:spcPct val="30000"/>
              </a:spcBef>
              <a:defRPr sz="1200">
                <a:solidFill>
                  <a:schemeClr val="tx1"/>
                </a:solidFill>
                <a:latin typeface="Calibri" charset="0"/>
                <a:ea typeface="ＭＳ Ｐゴシック" charset="-128"/>
              </a:defRPr>
            </a:lvl5pPr>
            <a:lvl6pPr marL="2590704" indent="-234930" eaLnBrk="0" fontAlgn="base" hangingPunct="0">
              <a:spcBef>
                <a:spcPct val="30000"/>
              </a:spcBef>
              <a:spcAft>
                <a:spcPct val="0"/>
              </a:spcAft>
              <a:defRPr sz="1200">
                <a:solidFill>
                  <a:schemeClr val="tx1"/>
                </a:solidFill>
                <a:latin typeface="Calibri" charset="0"/>
                <a:ea typeface="ＭＳ Ｐゴシック" charset="-128"/>
              </a:defRPr>
            </a:lvl6pPr>
            <a:lvl7pPr marL="3057323" indent="-234930" eaLnBrk="0" fontAlgn="base" hangingPunct="0">
              <a:spcBef>
                <a:spcPct val="30000"/>
              </a:spcBef>
              <a:spcAft>
                <a:spcPct val="0"/>
              </a:spcAft>
              <a:defRPr sz="1200">
                <a:solidFill>
                  <a:schemeClr val="tx1"/>
                </a:solidFill>
                <a:latin typeface="Calibri" charset="0"/>
                <a:ea typeface="ＭＳ Ｐゴシック" charset="-128"/>
              </a:defRPr>
            </a:lvl7pPr>
            <a:lvl8pPr marL="3523941" indent="-234930" eaLnBrk="0" fontAlgn="base" hangingPunct="0">
              <a:spcBef>
                <a:spcPct val="30000"/>
              </a:spcBef>
              <a:spcAft>
                <a:spcPct val="0"/>
              </a:spcAft>
              <a:defRPr sz="1200">
                <a:solidFill>
                  <a:schemeClr val="tx1"/>
                </a:solidFill>
                <a:latin typeface="Calibri" charset="0"/>
                <a:ea typeface="ＭＳ Ｐゴシック" charset="-128"/>
              </a:defRPr>
            </a:lvl8pPr>
            <a:lvl9pPr marL="3990559" indent="-23493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0CA29A9-BA1E-7340-9D90-9B542808C3C0}" type="slidenum">
              <a:rPr lang="en-US" altLang="en-US">
                <a:solidFill>
                  <a:srgbClr val="000000"/>
                </a:solidFill>
                <a:latin typeface="Arial" charset="0"/>
                <a:ea typeface="MS PGothic" charset="-128"/>
              </a:rPr>
              <a:pPr>
                <a:spcBef>
                  <a:spcPct val="0"/>
                </a:spcBef>
              </a:pPr>
              <a:t>28</a:t>
            </a:fld>
            <a:endParaRPr lang="en-US" altLang="en-US">
              <a:solidFill>
                <a:srgbClr val="000000"/>
              </a:solidFill>
              <a:latin typeface="Arial" charset="0"/>
              <a:ea typeface="MS PGothic" charset="-128"/>
            </a:endParaRPr>
          </a:p>
        </p:txBody>
      </p:sp>
    </p:spTree>
    <p:extLst>
      <p:ext uri="{BB962C8B-B14F-4D97-AF65-F5344CB8AC3E}">
        <p14:creationId xmlns:p14="http://schemas.microsoft.com/office/powerpoint/2010/main" val="1982588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prstClr val="black"/>
                </a:solidFill>
              </a:rPr>
              <a:t>TREY’s goals and preferences</a:t>
            </a:r>
          </a:p>
          <a:p>
            <a:pPr lvl="0"/>
            <a:r>
              <a:rPr lang="en-US" b="1" dirty="0">
                <a:solidFill>
                  <a:prstClr val="black"/>
                </a:solidFill>
              </a:rPr>
              <a:t>Must recognize what is important to who the trajectory is discussing. </a:t>
            </a:r>
          </a:p>
          <a:p>
            <a:r>
              <a:rPr lang="en-US" dirty="0">
                <a:latin typeface="Arial" panose="020B0604020202020204" pitchFamily="34" charset="0"/>
              </a:rPr>
              <a:t>Trajectory isn’t always</a:t>
            </a:r>
            <a:r>
              <a:rPr lang="en-US" baseline="0" dirty="0">
                <a:latin typeface="Arial" panose="020B0604020202020204" pitchFamily="34" charset="0"/>
              </a:rPr>
              <a:t> straight </a:t>
            </a:r>
          </a:p>
          <a:p>
            <a:r>
              <a:rPr lang="en-US" baseline="0" dirty="0">
                <a:latin typeface="Arial" panose="020B0604020202020204" pitchFamily="34" charset="0"/>
              </a:rPr>
              <a:t>Bumps in the road – you can get back on track </a:t>
            </a:r>
          </a:p>
          <a:p>
            <a:r>
              <a:rPr lang="en-US" baseline="0" dirty="0">
                <a:latin typeface="Arial" panose="020B0604020202020204" pitchFamily="34" charset="0"/>
              </a:rPr>
              <a:t>VISION and TRAJECTORY can be very broad or very specific and time limited.  </a:t>
            </a:r>
            <a:endParaRPr lang="en-US" dirty="0">
              <a:latin typeface="Arial" panose="020B0604020202020204" pitchFamily="34" charset="0"/>
            </a:endParaRPr>
          </a:p>
          <a:p>
            <a:pPr lvl="0"/>
            <a:endParaRPr lang="en-US" b="1" dirty="0">
              <a:solidFill>
                <a:prstClr val="black"/>
              </a:solidFill>
            </a:endParaRPr>
          </a:p>
          <a:p>
            <a:r>
              <a:rPr lang="en-US" dirty="0">
                <a:latin typeface="Arial" panose="020B0604020202020204" pitchFamily="34" charset="0"/>
              </a:rPr>
              <a:t>Trajectory isn’t always</a:t>
            </a:r>
            <a:r>
              <a:rPr lang="en-US" baseline="0" dirty="0">
                <a:latin typeface="Arial" panose="020B0604020202020204" pitchFamily="34" charset="0"/>
              </a:rPr>
              <a:t> straight </a:t>
            </a:r>
          </a:p>
          <a:p>
            <a:r>
              <a:rPr lang="en-US" baseline="0" dirty="0">
                <a:latin typeface="Arial" panose="020B0604020202020204" pitchFamily="34" charset="0"/>
              </a:rPr>
              <a:t>Bumps in the road – you can get back on track </a:t>
            </a:r>
          </a:p>
          <a:p>
            <a:r>
              <a:rPr lang="en-US" baseline="0" dirty="0">
                <a:latin typeface="Arial" panose="020B0604020202020204" pitchFamily="34" charset="0"/>
              </a:rPr>
              <a:t>VISION and TRAJECTORY can be very broad or very specific and time limited.  </a:t>
            </a:r>
          </a:p>
          <a:p>
            <a:endParaRPr lang="en-US" baseline="0" dirty="0">
              <a:latin typeface="Arial" panose="020B0604020202020204" pitchFamily="34" charset="0"/>
            </a:endParaRPr>
          </a:p>
          <a:p>
            <a:r>
              <a:rPr lang="en-US" baseline="0" dirty="0">
                <a:latin typeface="Arial" panose="020B0604020202020204" pitchFamily="34" charset="0"/>
              </a:rPr>
              <a:t>TELL THE PILOT STORY</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79751" indent="-299903" eaLnBrk="0" hangingPunct="0">
              <a:defRPr sz="2400">
                <a:solidFill>
                  <a:schemeClr val="tx1"/>
                </a:solidFill>
                <a:latin typeface="Verdana" panose="020B0604030504040204" pitchFamily="34" charset="0"/>
                <a:ea typeface="MS PGothic" panose="020B0600070205080204" pitchFamily="34" charset="-128"/>
              </a:defRPr>
            </a:lvl2pPr>
            <a:lvl3pPr marL="1199615" indent="-239923" eaLnBrk="0" hangingPunct="0">
              <a:defRPr sz="2400">
                <a:solidFill>
                  <a:schemeClr val="tx1"/>
                </a:solidFill>
                <a:latin typeface="Verdana" panose="020B0604030504040204" pitchFamily="34" charset="0"/>
                <a:ea typeface="MS PGothic" panose="020B0600070205080204" pitchFamily="34" charset="-128"/>
              </a:defRPr>
            </a:lvl3pPr>
            <a:lvl4pPr marL="1679462" indent="-239923" eaLnBrk="0" hangingPunct="0">
              <a:defRPr sz="2400">
                <a:solidFill>
                  <a:schemeClr val="tx1"/>
                </a:solidFill>
                <a:latin typeface="Verdana" panose="020B0604030504040204" pitchFamily="34" charset="0"/>
                <a:ea typeface="MS PGothic" panose="020B0600070205080204" pitchFamily="34" charset="-128"/>
              </a:defRPr>
            </a:lvl4pPr>
            <a:lvl5pPr marL="2159308" indent="-239923" eaLnBrk="0" hangingPunct="0">
              <a:defRPr sz="2400">
                <a:solidFill>
                  <a:schemeClr val="tx1"/>
                </a:solidFill>
                <a:latin typeface="Verdana" panose="020B0604030504040204" pitchFamily="34" charset="0"/>
                <a:ea typeface="MS PGothic" panose="020B0600070205080204" pitchFamily="34" charset="-128"/>
              </a:defRPr>
            </a:lvl5pPr>
            <a:lvl6pPr marL="2639154" indent="-23992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118999" indent="-23992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98846" indent="-23992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78693" indent="-23992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466618" eaLnBrk="1" hangingPunct="1">
              <a:defRPr/>
            </a:pPr>
            <a:fld id="{0AF8027A-B85F-45E5-95E9-9CBE4CD537DC}" type="slidenum">
              <a:rPr lang="en-US" sz="1200">
                <a:solidFill>
                  <a:prstClr val="black"/>
                </a:solidFill>
                <a:latin typeface="Arial" panose="020B0604020202020204" pitchFamily="34" charset="0"/>
              </a:rPr>
              <a:pPr defTabSz="466618" eaLnBrk="1" hangingPunct="1">
                <a:defRPr/>
              </a:pPr>
              <a:t>29</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3733721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54051-7B9D-9248-B995-370F44F122A8}" type="slidenum">
              <a:rPr lang="en-US" smtClean="0"/>
              <a:t>30</a:t>
            </a:fld>
            <a:endParaRPr lang="en-US"/>
          </a:p>
        </p:txBody>
      </p:sp>
    </p:spTree>
    <p:extLst>
      <p:ext uri="{BB962C8B-B14F-4D97-AF65-F5344CB8AC3E}">
        <p14:creationId xmlns:p14="http://schemas.microsoft.com/office/powerpoint/2010/main" val="370814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54051-7B9D-9248-B995-370F44F122A8}" type="slidenum">
              <a:rPr lang="en-US" smtClean="0"/>
              <a:t>31</a:t>
            </a:fld>
            <a:endParaRPr lang="en-US"/>
          </a:p>
        </p:txBody>
      </p:sp>
    </p:spTree>
    <p:extLst>
      <p:ext uri="{BB962C8B-B14F-4D97-AF65-F5344CB8AC3E}">
        <p14:creationId xmlns:p14="http://schemas.microsoft.com/office/powerpoint/2010/main" val="1896808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81100"/>
            <a:ext cx="4257675" cy="3194050"/>
          </a:xfrm>
        </p:spPr>
      </p:sp>
      <p:sp>
        <p:nvSpPr>
          <p:cNvPr id="3" name="Notes Placeholder 2"/>
          <p:cNvSpPr>
            <a:spLocks noGrp="1"/>
          </p:cNvSpPr>
          <p:nvPr>
            <p:ph type="body" idx="1"/>
          </p:nvPr>
        </p:nvSpPr>
        <p:spPr/>
        <p:txBody>
          <a:bodyPr>
            <a:normAutofit/>
          </a:bodyPr>
          <a:lstStyle/>
          <a:p>
            <a:r>
              <a:rPr lang="en-US" dirty="0"/>
              <a:t>-Life</a:t>
            </a:r>
            <a:r>
              <a:rPr lang="en-US" baseline="0" dirty="0"/>
              <a:t> stages ae all connected </a:t>
            </a:r>
            <a:r>
              <a:rPr lang="mr-IN" baseline="0" dirty="0"/>
              <a:t>–</a:t>
            </a:r>
            <a:r>
              <a:rPr lang="en-US" baseline="0" dirty="0"/>
              <a:t> they build upon one</a:t>
            </a:r>
          </a:p>
          <a:p>
            <a:endParaRPr lang="en-US" baseline="0" dirty="0"/>
          </a:p>
          <a:p>
            <a:r>
              <a:rPr lang="en-US" baseline="0" dirty="0"/>
              <a:t>--Think beyond systems transitions ONLY</a:t>
            </a:r>
          </a:p>
          <a:p>
            <a:r>
              <a:rPr lang="en-US" baseline="0" dirty="0"/>
              <a:t>More than just the “big T” from school to adult life.  There’s the transition to school from early childhood; transition to middle school; transition to retirement; even the transitions of family members. Trey didn’t know if Tara would still be his sister after she got married.</a:t>
            </a:r>
          </a:p>
          <a:p>
            <a:endParaRPr lang="en-US" baseline="0" dirty="0"/>
          </a:p>
          <a:p>
            <a:r>
              <a:rPr lang="en-US" baseline="0" dirty="0"/>
              <a:t>Knowing what to expect, what is coming, can be important.  If a parent turns 65, their child with a disability is then eligible for Medicare and SSDI (more money), and that can affect their benefits.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32</a:t>
            </a:fld>
            <a:endParaRPr lang="en-US"/>
          </a:p>
        </p:txBody>
      </p:sp>
    </p:spTree>
    <p:extLst>
      <p:ext uri="{BB962C8B-B14F-4D97-AF65-F5344CB8AC3E}">
        <p14:creationId xmlns:p14="http://schemas.microsoft.com/office/powerpoint/2010/main" val="2112033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81100"/>
            <a:ext cx="4257675" cy="3194050"/>
          </a:xfrm>
        </p:spPr>
      </p:sp>
      <p:sp>
        <p:nvSpPr>
          <p:cNvPr id="3" name="Notes Placeholder 2"/>
          <p:cNvSpPr>
            <a:spLocks noGrp="1"/>
          </p:cNvSpPr>
          <p:nvPr>
            <p:ph type="body" idx="1"/>
          </p:nvPr>
        </p:nvSpPr>
        <p:spPr/>
        <p:txBody>
          <a:bodyPr>
            <a:normAutofit/>
          </a:bodyPr>
          <a:lstStyle/>
          <a:p>
            <a:r>
              <a:rPr lang="en-US" dirty="0"/>
              <a:t>--Life experiences – are</a:t>
            </a:r>
            <a:r>
              <a:rPr lang="en-US" baseline="0" dirty="0"/>
              <a:t> how we get ready for the next phase – having chores as a child helps prepare you for employment.  Having an allowance helps you learn about money (and making mistakes with money).  Learning to say NO helps the person learn to protect themselves.  </a:t>
            </a:r>
          </a:p>
          <a:p>
            <a:pPr defTabSz="933237">
              <a:defRPr/>
            </a:pPr>
            <a:r>
              <a:rPr lang="en-US" dirty="0"/>
              <a:t>Need to help families,</a:t>
            </a:r>
            <a:r>
              <a:rPr lang="en-US" baseline="0" dirty="0"/>
              <a:t> starting very young, to know what is coming (at 21) and to have expectations &amp; see possibilities.—change conversations/interactions.   Help them avoid “the cliff”.  Remember families don’t get to leave when their shift is over; or quit if they get whacked.  </a:t>
            </a:r>
            <a:endParaRPr lang="en-US" dirty="0"/>
          </a:p>
          <a:p>
            <a:endParaRPr lang="en-US" dirty="0"/>
          </a:p>
          <a:p>
            <a:r>
              <a:rPr lang="en-US" dirty="0"/>
              <a:t>--ANTICIPATORY</a:t>
            </a:r>
            <a:r>
              <a:rPr lang="en-US" baseline="0" dirty="0"/>
              <a:t> GUIDANCE—especially at times of transition.   Doctors do it all the time.  </a:t>
            </a:r>
          </a:p>
          <a:p>
            <a:r>
              <a:rPr lang="en-US" baseline="0" dirty="0"/>
              <a:t> IE- we don’t start talking about Employment until age 14! But we can nudge people at age 2 or 5 or 10 – chores, summer job, volunteering, asking child what they want to be, learning about lots of options</a:t>
            </a:r>
          </a:p>
          <a:p>
            <a:r>
              <a:rPr lang="en-US" dirty="0"/>
              <a:t>--Show</a:t>
            </a:r>
            <a:r>
              <a:rPr lang="en-US" baseline="0" dirty="0"/>
              <a:t> them the LC Experiences booklet – talk about how people might use it.  </a:t>
            </a:r>
          </a:p>
          <a:p>
            <a:r>
              <a:rPr lang="en-US" baseline="0" dirty="0"/>
              <a:t>--SAFETY – people don’t stay safe because someone has always protected them.  They need to learn skills! </a:t>
            </a:r>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33</a:t>
            </a:fld>
            <a:endParaRPr lang="en-US"/>
          </a:p>
        </p:txBody>
      </p:sp>
    </p:spTree>
    <p:extLst>
      <p:ext uri="{BB962C8B-B14F-4D97-AF65-F5344CB8AC3E}">
        <p14:creationId xmlns:p14="http://schemas.microsoft.com/office/powerpoint/2010/main" val="83004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81100"/>
            <a:ext cx="4257675" cy="3194050"/>
          </a:xfrm>
        </p:spPr>
      </p:sp>
      <p:sp>
        <p:nvSpPr>
          <p:cNvPr id="3" name="Notes Placeholder 2"/>
          <p:cNvSpPr>
            <a:spLocks noGrp="1"/>
          </p:cNvSpPr>
          <p:nvPr>
            <p:ph type="body" idx="1"/>
          </p:nvPr>
        </p:nvSpPr>
        <p:spPr/>
        <p:txBody>
          <a:bodyPr>
            <a:normAutofit/>
          </a:bodyPr>
          <a:lstStyle/>
          <a:p>
            <a:r>
              <a:rPr lang="en-US" dirty="0">
                <a:solidFill>
                  <a:srgbClr val="FF0000"/>
                </a:solidFill>
              </a:rPr>
              <a:t>The Community of Practice was</a:t>
            </a:r>
            <a:r>
              <a:rPr lang="en-US" baseline="0" dirty="0"/>
              <a:t> charged with developing a framework for supporting families.</a:t>
            </a:r>
          </a:p>
          <a:p>
            <a:r>
              <a:rPr lang="en-US" baseline="0" dirty="0"/>
              <a:t>Chose to model after the life course theory (from health)</a:t>
            </a:r>
          </a:p>
          <a:p>
            <a:pPr defTabSz="933237">
              <a:defRPr/>
            </a:pPr>
            <a:r>
              <a:rPr lang="en-US" baseline="0" dirty="0"/>
              <a:t>Informed by Wingspread-Building a National Agenda for Supporting Families with a </a:t>
            </a:r>
            <a:r>
              <a:rPr lang="en-US" baseline="0" dirty="0">
                <a:solidFill>
                  <a:srgbClr val="FF0000"/>
                </a:solidFill>
              </a:rPr>
              <a:t>family </a:t>
            </a:r>
            <a:r>
              <a:rPr lang="en-US" baseline="0" dirty="0"/>
              <a:t>member with </a:t>
            </a:r>
            <a:r>
              <a:rPr lang="en-US" baseline="0" dirty="0">
                <a:solidFill>
                  <a:srgbClr val="FF0000"/>
                </a:solidFill>
              </a:rPr>
              <a:t>Intellectual Developmental Disabilities</a:t>
            </a:r>
          </a:p>
          <a:p>
            <a:pPr defTabSz="933237">
              <a:defRPr/>
            </a:pPr>
            <a:endParaRPr lang="en-US" baseline="0" dirty="0"/>
          </a:p>
          <a:p>
            <a:pPr defTabSz="933237">
              <a:defRPr/>
            </a:pPr>
            <a:r>
              <a:rPr lang="en-US" dirty="0"/>
              <a:t>Framework</a:t>
            </a:r>
            <a:r>
              <a:rPr lang="en-US" baseline="0" dirty="0"/>
              <a:t> started with </a:t>
            </a:r>
            <a:r>
              <a:rPr lang="en-US" baseline="0" dirty="0">
                <a:solidFill>
                  <a:srgbClr val="FF0000"/>
                </a:solidFill>
              </a:rPr>
              <a:t>Missouri Family to Family</a:t>
            </a:r>
            <a:r>
              <a:rPr lang="en-US" baseline="0" dirty="0"/>
              <a:t> Mo F2F stakeholders.  Plain language, not systems jargon. </a:t>
            </a:r>
          </a:p>
          <a:p>
            <a:pPr defTabSz="933237">
              <a:defRPr/>
            </a:pPr>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a:t>
            </a:fld>
            <a:endParaRPr lang="en-US"/>
          </a:p>
        </p:txBody>
      </p:sp>
    </p:spTree>
    <p:extLst>
      <p:ext uri="{BB962C8B-B14F-4D97-AF65-F5344CB8AC3E}">
        <p14:creationId xmlns:p14="http://schemas.microsoft.com/office/powerpoint/2010/main" val="265690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-People need to be allowed to take risks and make mistakes – and not pay for it forever.  We all make</a:t>
            </a:r>
            <a:r>
              <a:rPr lang="en-US" baseline="0" dirty="0">
                <a:latin typeface="Arial" panose="020B0604020202020204" pitchFamily="34" charset="0"/>
              </a:rPr>
              <a:t> mistakes, have consequences, and move past it – but PWD often are labeled or restricted for life if they make even a simple mistake.  “fire-starter” “sexual predator”  “can’t use the internet”  </a:t>
            </a:r>
          </a:p>
          <a:p>
            <a:r>
              <a:rPr lang="en-US" baseline="0" dirty="0">
                <a:latin typeface="Arial" panose="020B0604020202020204" pitchFamily="34" charset="0"/>
              </a:rPr>
              <a:t>-Person doesn’t learn to STAY SAFE if someone is always protecting them from everything!  Learn how to stay safe by having life experiences – learning to say NO; learning who to trust or not; </a:t>
            </a:r>
            <a:endParaRPr lang="en-US" dirty="0">
              <a:latin typeface="Arial" panose="020B0604020202020204" pitchFamily="34" charset="0"/>
            </a:endParaRPr>
          </a:p>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67278" indent="-295106" eaLnBrk="0" hangingPunct="0">
              <a:defRPr sz="2400">
                <a:solidFill>
                  <a:schemeClr val="tx1"/>
                </a:solidFill>
                <a:latin typeface="Verdana" panose="020B0604030504040204" pitchFamily="34" charset="0"/>
                <a:ea typeface="MS PGothic" panose="020B0600070205080204" pitchFamily="34" charset="-128"/>
              </a:defRPr>
            </a:lvl2pPr>
            <a:lvl3pPr marL="1180428" indent="-236085" eaLnBrk="0" hangingPunct="0">
              <a:defRPr sz="2400">
                <a:solidFill>
                  <a:schemeClr val="tx1"/>
                </a:solidFill>
                <a:latin typeface="Verdana" panose="020B0604030504040204" pitchFamily="34" charset="0"/>
                <a:ea typeface="MS PGothic" panose="020B0600070205080204" pitchFamily="34" charset="-128"/>
              </a:defRPr>
            </a:lvl3pPr>
            <a:lvl4pPr marL="1652598" indent="-236085" eaLnBrk="0" hangingPunct="0">
              <a:defRPr sz="2400">
                <a:solidFill>
                  <a:schemeClr val="tx1"/>
                </a:solidFill>
                <a:latin typeface="Verdana" panose="020B0604030504040204" pitchFamily="34" charset="0"/>
                <a:ea typeface="MS PGothic" panose="020B0600070205080204" pitchFamily="34" charset="-128"/>
              </a:defRPr>
            </a:lvl4pPr>
            <a:lvl5pPr marL="2124770" indent="-236085" eaLnBrk="0" hangingPunct="0">
              <a:defRPr sz="2400">
                <a:solidFill>
                  <a:schemeClr val="tx1"/>
                </a:solidFill>
                <a:latin typeface="Verdana" panose="020B0604030504040204" pitchFamily="34" charset="0"/>
                <a:ea typeface="MS PGothic" panose="020B0600070205080204" pitchFamily="34" charset="-128"/>
              </a:defRPr>
            </a:lvl5pPr>
            <a:lvl6pPr marL="2596941"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69112"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41283"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13454"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34</a:t>
            </a:fld>
            <a:endParaRPr lang="en-US" sz="1200">
              <a:latin typeface="Arial" panose="020B0604020202020204" pitchFamily="34" charset="0"/>
            </a:endParaRPr>
          </a:p>
        </p:txBody>
      </p:sp>
    </p:spTree>
    <p:extLst>
      <p:ext uri="{BB962C8B-B14F-4D97-AF65-F5344CB8AC3E}">
        <p14:creationId xmlns:p14="http://schemas.microsoft.com/office/powerpoint/2010/main" val="808034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758B7-0F65-4FFA-8797-A1A17D6188B0}" type="slidenum">
              <a:rPr lang="en-US" smtClean="0"/>
              <a:pPr/>
              <a:t>35</a:t>
            </a:fld>
            <a:endParaRPr lang="en-US"/>
          </a:p>
        </p:txBody>
      </p:sp>
    </p:spTree>
    <p:extLst>
      <p:ext uri="{BB962C8B-B14F-4D97-AF65-F5344CB8AC3E}">
        <p14:creationId xmlns:p14="http://schemas.microsoft.com/office/powerpoint/2010/main" val="1518575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Explain</a:t>
            </a:r>
            <a:r>
              <a:rPr lang="en-US" baseline="0" dirty="0"/>
              <a:t> each domain.  They are all interrelated and connected.    The service system tends to want to focus only on health and safety.  </a:t>
            </a:r>
          </a:p>
          <a:p>
            <a:pPr defTabSz="933237">
              <a:spcBef>
                <a:spcPct val="0"/>
              </a:spcBef>
              <a:defRPr/>
            </a:pPr>
            <a:r>
              <a:rPr lang="en-US" baseline="0" dirty="0"/>
              <a:t>Cocktail party conversations</a:t>
            </a:r>
            <a:r>
              <a:rPr lang="is-IS" baseline="0" dirty="0"/>
              <a:t>…</a:t>
            </a:r>
          </a:p>
          <a:p>
            <a:pPr defTabSz="933237">
              <a:spcBef>
                <a:spcPct val="0"/>
              </a:spcBef>
              <a:defRPr/>
            </a:pPr>
            <a:r>
              <a:rPr lang="is-IS" i="1" baseline="0" dirty="0"/>
              <a:t>Think about the kinds of conversations we have at a cocktail party.  We actually go through the Life Domains as part of our conversation.</a:t>
            </a:r>
          </a:p>
          <a:p>
            <a:pPr marL="174982" indent="-174982" defTabSz="933237">
              <a:spcBef>
                <a:spcPct val="0"/>
              </a:spcBef>
              <a:buFontTx/>
              <a:buChar char="-"/>
              <a:defRPr/>
            </a:pPr>
            <a:r>
              <a:rPr lang="is-IS" i="1" baseline="0" dirty="0"/>
              <a:t>Do you work?  Where do you work?</a:t>
            </a:r>
          </a:p>
          <a:p>
            <a:pPr marL="174982" indent="-174982" defTabSz="933237">
              <a:spcBef>
                <a:spcPct val="0"/>
              </a:spcBef>
              <a:buFontTx/>
              <a:buChar char="-"/>
              <a:defRPr/>
            </a:pPr>
            <a:r>
              <a:rPr lang="is-IS" i="1" baseline="0" dirty="0"/>
              <a:t>Where do you live?  </a:t>
            </a:r>
          </a:p>
          <a:p>
            <a:pPr marL="174982" indent="-174982" defTabSz="933237">
              <a:spcBef>
                <a:spcPct val="0"/>
              </a:spcBef>
              <a:buFontTx/>
              <a:buChar char="-"/>
              <a:defRPr/>
            </a:pPr>
            <a:r>
              <a:rPr lang="is-IS" i="1" baseline="0" dirty="0"/>
              <a:t>Where do you work out?  Where do you run? Etc.</a:t>
            </a:r>
          </a:p>
          <a:p>
            <a:pPr defTabSz="933237">
              <a:spcBef>
                <a:spcPct val="0"/>
              </a:spcBef>
              <a:defRPr/>
            </a:pPr>
            <a:endParaRPr lang="en-US" i="1" dirty="0"/>
          </a:p>
          <a:p>
            <a:pPr eaLnBrk="1" hangingPunct="1">
              <a:spcBef>
                <a:spcPct val="0"/>
              </a:spcBef>
            </a:pPr>
            <a:endParaRPr lang="en-US" baseline="0" dirty="0"/>
          </a:p>
          <a:p>
            <a:pPr eaLnBrk="1" hangingPunct="1">
              <a:spcBef>
                <a:spcPct val="0"/>
              </a:spcBef>
            </a:pPr>
            <a:r>
              <a:rPr lang="en-US" baseline="0" dirty="0"/>
              <a:t>Quality of life areas!! </a:t>
            </a: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36</a:t>
            </a:fld>
            <a:endParaRPr lang="en-US"/>
          </a:p>
        </p:txBody>
      </p:sp>
    </p:spTree>
    <p:extLst>
      <p:ext uri="{BB962C8B-B14F-4D97-AF65-F5344CB8AC3E}">
        <p14:creationId xmlns:p14="http://schemas.microsoft.com/office/powerpoint/2010/main" val="1905077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95106" indent="-295106">
              <a:buFont typeface="Arial" pitchFamily="34" charset="0"/>
              <a:buChar char="•"/>
              <a:defRPr/>
            </a:pPr>
            <a:r>
              <a:rPr lang="en-US" i="1" dirty="0">
                <a:ea typeface="+mn-ea"/>
              </a:rPr>
              <a:t>TELEPHONE analogy</a:t>
            </a:r>
          </a:p>
          <a:p>
            <a:pPr marL="295106" indent="-295106">
              <a:buFont typeface="Arial" pitchFamily="34" charset="0"/>
              <a:buChar char="•"/>
              <a:defRPr/>
            </a:pPr>
            <a:r>
              <a:rPr lang="en-US" i="1" dirty="0">
                <a:ea typeface="+mn-ea"/>
              </a:rPr>
              <a:t>Talk about their handout  (Life</a:t>
            </a:r>
            <a:r>
              <a:rPr lang="en-US" i="1" baseline="0" dirty="0">
                <a:ea typeface="+mn-ea"/>
              </a:rPr>
              <a:t> Possibilities)</a:t>
            </a:r>
          </a:p>
          <a:p>
            <a:pPr marL="295106" indent="-295106">
              <a:buFont typeface="Arial" pitchFamily="34" charset="0"/>
              <a:buChar char="•"/>
              <a:defRPr/>
            </a:pPr>
            <a:r>
              <a:rPr lang="en-US" i="1" baseline="0" dirty="0">
                <a:ea typeface="+mn-ea"/>
              </a:rPr>
              <a:t>We want people to be innovative - don’t just settle for what’s always been done or what is “available” </a:t>
            </a:r>
            <a:r>
              <a:rPr lang="mr-IN" i="1" baseline="0" dirty="0">
                <a:ea typeface="+mn-ea"/>
              </a:rPr>
              <a:t>–</a:t>
            </a:r>
            <a:r>
              <a:rPr lang="en-US" i="1" baseline="0" dirty="0">
                <a:ea typeface="+mn-ea"/>
              </a:rPr>
              <a:t> create something new! </a:t>
            </a:r>
            <a:endParaRPr lang="en-US" i="1" dirty="0">
              <a:ea typeface="+mn-ea"/>
            </a:endParaRPr>
          </a:p>
          <a:p>
            <a:pPr marL="295106" indent="-295106" algn="ctr">
              <a:buFont typeface="Arial" pitchFamily="34" charset="0"/>
              <a:buChar char="•"/>
              <a:defRPr/>
            </a:pPr>
            <a:endParaRPr lang="en-US" i="1" dirty="0">
              <a:ea typeface="+mn-ea"/>
            </a:endParaRPr>
          </a:p>
          <a:p>
            <a:pPr eaLnBrk="1" hangingPunct="1">
              <a:defRPr/>
            </a:pPr>
            <a:endParaRPr lang="en-US" dirty="0">
              <a:ea typeface="+mn-ea"/>
            </a:endParaRPr>
          </a:p>
        </p:txBody>
      </p:sp>
      <p:sp>
        <p:nvSpPr>
          <p:cNvPr id="33796" name="Slide Number Placeholder 3"/>
          <p:cNvSpPr>
            <a:spLocks noGrp="1"/>
          </p:cNvSpPr>
          <p:nvPr>
            <p:ph type="sldNum" sz="quarter" idx="5"/>
          </p:nvPr>
        </p:nvSpPr>
        <p:spPr>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cs typeface="Arial" charset="0"/>
              </a:defRPr>
            </a:lvl1pPr>
            <a:lvl2pPr marL="767278" indent="-295106" eaLnBrk="0" hangingPunct="0">
              <a:defRPr>
                <a:solidFill>
                  <a:schemeClr val="tx1"/>
                </a:solidFill>
                <a:latin typeface="Verdana" charset="0"/>
                <a:ea typeface="Arial" charset="0"/>
                <a:cs typeface="Arial" charset="0"/>
              </a:defRPr>
            </a:lvl2pPr>
            <a:lvl3pPr marL="1180428" indent="-236085" eaLnBrk="0" hangingPunct="0">
              <a:defRPr>
                <a:solidFill>
                  <a:schemeClr val="tx1"/>
                </a:solidFill>
                <a:latin typeface="Verdana" charset="0"/>
                <a:ea typeface="Arial" charset="0"/>
                <a:cs typeface="Arial" charset="0"/>
              </a:defRPr>
            </a:lvl3pPr>
            <a:lvl4pPr marL="1652598" indent="-236085" eaLnBrk="0" hangingPunct="0">
              <a:defRPr>
                <a:solidFill>
                  <a:schemeClr val="tx1"/>
                </a:solidFill>
                <a:latin typeface="Verdana" charset="0"/>
                <a:ea typeface="Arial" charset="0"/>
                <a:cs typeface="Arial" charset="0"/>
              </a:defRPr>
            </a:lvl4pPr>
            <a:lvl5pPr marL="2124770" indent="-236085" eaLnBrk="0" hangingPunct="0">
              <a:defRPr>
                <a:solidFill>
                  <a:schemeClr val="tx1"/>
                </a:solidFill>
                <a:latin typeface="Verdana" charset="0"/>
                <a:ea typeface="Arial" charset="0"/>
                <a:cs typeface="Arial" charset="0"/>
              </a:defRPr>
            </a:lvl5pPr>
            <a:lvl6pPr marL="2596941" indent="-236085" eaLnBrk="0" fontAlgn="base" hangingPunct="0">
              <a:spcBef>
                <a:spcPct val="0"/>
              </a:spcBef>
              <a:spcAft>
                <a:spcPct val="0"/>
              </a:spcAft>
              <a:defRPr>
                <a:solidFill>
                  <a:schemeClr val="tx1"/>
                </a:solidFill>
                <a:latin typeface="Verdana" charset="0"/>
                <a:ea typeface="Arial" charset="0"/>
                <a:cs typeface="Arial" charset="0"/>
              </a:defRPr>
            </a:lvl6pPr>
            <a:lvl7pPr marL="3069112" indent="-236085" eaLnBrk="0" fontAlgn="base" hangingPunct="0">
              <a:spcBef>
                <a:spcPct val="0"/>
              </a:spcBef>
              <a:spcAft>
                <a:spcPct val="0"/>
              </a:spcAft>
              <a:defRPr>
                <a:solidFill>
                  <a:schemeClr val="tx1"/>
                </a:solidFill>
                <a:latin typeface="Verdana" charset="0"/>
                <a:ea typeface="Arial" charset="0"/>
                <a:cs typeface="Arial" charset="0"/>
              </a:defRPr>
            </a:lvl7pPr>
            <a:lvl8pPr marL="3541283" indent="-236085" eaLnBrk="0" fontAlgn="base" hangingPunct="0">
              <a:spcBef>
                <a:spcPct val="0"/>
              </a:spcBef>
              <a:spcAft>
                <a:spcPct val="0"/>
              </a:spcAft>
              <a:defRPr>
                <a:solidFill>
                  <a:schemeClr val="tx1"/>
                </a:solidFill>
                <a:latin typeface="Verdana" charset="0"/>
                <a:ea typeface="Arial" charset="0"/>
                <a:cs typeface="Arial" charset="0"/>
              </a:defRPr>
            </a:lvl8pPr>
            <a:lvl9pPr marL="4013454" indent="-236085" eaLnBrk="0" fontAlgn="base" hangingPunct="0">
              <a:spcBef>
                <a:spcPct val="0"/>
              </a:spcBef>
              <a:spcAft>
                <a:spcPct val="0"/>
              </a:spcAft>
              <a:defRPr>
                <a:solidFill>
                  <a:schemeClr val="tx1"/>
                </a:solidFill>
                <a:latin typeface="Verdana" charset="0"/>
                <a:ea typeface="Arial" charset="0"/>
                <a:cs typeface="Arial" charset="0"/>
              </a:defRPr>
            </a:lvl9pPr>
          </a:lstStyle>
          <a:p>
            <a:pPr eaLnBrk="1" hangingPunct="1"/>
            <a:fld id="{CB76407E-4202-BF4D-A470-D2F35932F419}" type="slidenum">
              <a:rPr lang="en-US">
                <a:solidFill>
                  <a:srgbClr val="000000"/>
                </a:solidFill>
                <a:latin typeface="Arial" charset="0"/>
              </a:rPr>
              <a:pPr eaLnBrk="1" hangingPunct="1"/>
              <a:t>37</a:t>
            </a:fld>
            <a:endParaRPr lang="en-US">
              <a:solidFill>
                <a:srgbClr val="000000"/>
              </a:solidFill>
              <a:latin typeface="Arial" charset="0"/>
            </a:endParaRPr>
          </a:p>
        </p:txBody>
      </p:sp>
    </p:spTree>
    <p:extLst>
      <p:ext uri="{BB962C8B-B14F-4D97-AF65-F5344CB8AC3E}">
        <p14:creationId xmlns:p14="http://schemas.microsoft.com/office/powerpoint/2010/main" val="1097443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81100"/>
            <a:ext cx="4257675" cy="3194050"/>
          </a:xfrm>
        </p:spPr>
      </p:sp>
      <p:sp>
        <p:nvSpPr>
          <p:cNvPr id="3" name="Notes Placeholder 2"/>
          <p:cNvSpPr>
            <a:spLocks noGrp="1"/>
          </p:cNvSpPr>
          <p:nvPr>
            <p:ph type="body" idx="1"/>
          </p:nvPr>
        </p:nvSpPr>
        <p:spPr/>
        <p:txBody>
          <a:bodyPr/>
          <a:lstStyle/>
          <a:p>
            <a:endParaRPr lang="en-US" b="0" baseline="0" dirty="0"/>
          </a:p>
          <a:p>
            <a:pPr marL="236575" indent="-236575">
              <a:buAutoNum type="arabicParenR"/>
            </a:pPr>
            <a:r>
              <a:rPr lang="en-US" b="0" baseline="0" dirty="0"/>
              <a:t>The first bucket is Information (or Discovery and Navigation). Sometimes, we don’t need anything but information about a topic so we can make a decision or simply know what’s going on.</a:t>
            </a:r>
          </a:p>
          <a:p>
            <a:pPr marL="236575" indent="-236575">
              <a:buAutoNum type="arabicParenR"/>
            </a:pPr>
            <a:r>
              <a:rPr lang="en-US" b="0" baseline="0" dirty="0"/>
              <a:t>The second bucket is Connecting. We have learned that people and family members benefit from talking to others who have been in their shoes and can relate to what they might be going through at that time. </a:t>
            </a:r>
          </a:p>
          <a:p>
            <a:pPr marL="236575" indent="-236575">
              <a:buAutoNum type="arabicParenR"/>
            </a:pPr>
            <a:r>
              <a:rPr lang="en-US" b="0" baseline="0" dirty="0"/>
              <a:t>Finally, Goods and Services are those things that we connect with to make our daily lives possible.  They can be as simple as your alarm clock or as complex as applying for formal services. </a:t>
            </a:r>
          </a:p>
          <a:p>
            <a:endParaRPr lang="en-US" b="0" baseline="0" dirty="0"/>
          </a:p>
          <a:p>
            <a:r>
              <a:rPr lang="en-US" b="0" baseline="0" dirty="0"/>
              <a:t>We always want to make sure we are filling all of our buckets, not just dropping everything into the goods and services bucket.</a:t>
            </a:r>
          </a:p>
          <a:p>
            <a:endParaRPr lang="en-US" dirty="0"/>
          </a:p>
          <a:p>
            <a:r>
              <a:rPr lang="en-US" dirty="0"/>
              <a:t>The 100% can have</a:t>
            </a:r>
            <a:r>
              <a:rPr lang="en-US" baseline="0" dirty="0"/>
              <a:t> access to the 3 buckets  - even if they never receive formal services.  ALL PEOPLE (disability or not) and families need these types of support. </a:t>
            </a:r>
          </a:p>
          <a:p>
            <a:r>
              <a:rPr lang="en-US" baseline="0" dirty="0"/>
              <a:t>--YOU don’t have to know everything or provide it – but you can refer them to someone that does.  Every state has a family to family organization, and many have parent to parent networks. </a:t>
            </a:r>
          </a:p>
          <a:p>
            <a:endParaRPr lang="en-US" b="0" baseline="0" dirty="0"/>
          </a:p>
          <a:p>
            <a:r>
              <a:rPr lang="en-US" b="0" baseline="0" dirty="0"/>
              <a:t>Families feel isolated and try to do everything on their own.  Encourage them to share and expand what is in their buckets.  As simple as meeting another parent to share some of the driving. </a:t>
            </a:r>
          </a:p>
          <a:p>
            <a:endParaRPr lang="en-US" b="0" baseline="0" dirty="0"/>
          </a:p>
          <a:p>
            <a:r>
              <a:rPr lang="en-US" b="0" baseline="0" dirty="0"/>
              <a:t>If you have a short example or story, add here.  I sometimes share the first time I connected with another parent</a:t>
            </a:r>
            <a:endParaRPr lang="en-US" b="1" dirty="0"/>
          </a:p>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80745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do we get the supports needed for the GOOD LIFE???</a:t>
            </a:r>
          </a:p>
        </p:txBody>
      </p:sp>
      <p:sp>
        <p:nvSpPr>
          <p:cNvPr id="4" name="Slide Number Placeholder 3"/>
          <p:cNvSpPr>
            <a:spLocks noGrp="1"/>
          </p:cNvSpPr>
          <p:nvPr>
            <p:ph type="sldNum" sz="quarter" idx="10"/>
          </p:nvPr>
        </p:nvSpPr>
        <p:spPr/>
        <p:txBody>
          <a:bodyPr/>
          <a:lstStyle/>
          <a:p>
            <a:fld id="{43D0BFF0-BC4A-4F83-AF42-DF149487A101}" type="slidenum">
              <a:rPr lang="en-US" smtClean="0"/>
              <a:pPr/>
              <a:t>39</a:t>
            </a:fld>
            <a:endParaRPr lang="en-US"/>
          </a:p>
        </p:txBody>
      </p:sp>
    </p:spTree>
    <p:extLst>
      <p:ext uri="{BB962C8B-B14F-4D97-AF65-F5344CB8AC3E}">
        <p14:creationId xmlns:p14="http://schemas.microsoft.com/office/powerpoint/2010/main" val="640880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Don’t put all your eggs in ONE basket. If Plan A fails and you don’t have plan B-You’re in trouble!</a:t>
            </a:r>
          </a:p>
          <a:p>
            <a:r>
              <a:rPr lang="en-US" altLang="en-US" dirty="0">
                <a:ea typeface="ＭＳ Ｐゴシック" charset="-128"/>
              </a:rPr>
              <a:t>Star can be used</a:t>
            </a:r>
            <a:r>
              <a:rPr lang="en-US" altLang="en-US" baseline="0" dirty="0">
                <a:ea typeface="ＭＳ Ｐゴシック" charset="-128"/>
              </a:rPr>
              <a:t> lots of different ways</a:t>
            </a:r>
          </a:p>
          <a:p>
            <a:r>
              <a:rPr lang="en-US" altLang="en-US" dirty="0">
                <a:ea typeface="ＭＳ Ｐゴシック" charset="-128"/>
              </a:rPr>
              <a:t>MAPPING</a:t>
            </a:r>
          </a:p>
          <a:p>
            <a:r>
              <a:rPr lang="en-US" altLang="en-US" dirty="0">
                <a:ea typeface="ＭＳ Ｐゴシック" charset="-128"/>
              </a:rPr>
              <a:t>PROBLEM SOLVING</a:t>
            </a:r>
          </a:p>
          <a:p>
            <a:r>
              <a:rPr lang="en-US" altLang="en-US" dirty="0">
                <a:ea typeface="ＭＳ Ｐゴシック" charset="-128"/>
              </a:rPr>
              <a:t>PLANNING LTSS</a:t>
            </a:r>
          </a:p>
          <a:p>
            <a:r>
              <a:rPr lang="en-US" altLang="en-US" dirty="0">
                <a:ea typeface="ＭＳ Ｐゴシック" charset="-128"/>
              </a:rPr>
              <a:t>PLANNING ACTIVITIES</a:t>
            </a:r>
          </a:p>
          <a:p>
            <a:r>
              <a:rPr lang="en-US" altLang="en-US" dirty="0">
                <a:ea typeface="ＭＳ Ｐゴシック" charset="-128"/>
              </a:rPr>
              <a:t>We ALL do this without even thinking about it </a:t>
            </a:r>
            <a:r>
              <a:rPr lang="mr-IN" altLang="en-US" dirty="0">
                <a:ea typeface="ＭＳ Ｐゴシック" charset="-128"/>
              </a:rPr>
              <a:t>–</a:t>
            </a:r>
            <a:r>
              <a:rPr lang="en-US" altLang="en-US" dirty="0">
                <a:ea typeface="ＭＳ Ｐゴシック" charset="-128"/>
              </a:rPr>
              <a:t> this just gives you</a:t>
            </a:r>
            <a:r>
              <a:rPr lang="en-US" altLang="en-US" baseline="0" dirty="0">
                <a:ea typeface="ＭＳ Ｐゴシック" charset="-128"/>
              </a:rPr>
              <a:t> an organizing framework to think about it</a:t>
            </a:r>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40</a:t>
            </a:fld>
            <a:endParaRPr lang="en-US" altLang="en-US">
              <a:latin typeface="Calibri" charset="0"/>
            </a:endParaRPr>
          </a:p>
        </p:txBody>
      </p:sp>
    </p:spTree>
    <p:extLst>
      <p:ext uri="{BB962C8B-B14F-4D97-AF65-F5344CB8AC3E}">
        <p14:creationId xmlns:p14="http://schemas.microsoft.com/office/powerpoint/2010/main" val="1469425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Who</a:t>
            </a:r>
            <a:r>
              <a:rPr lang="en-US" altLang="en-US" baseline="0" dirty="0">
                <a:ea typeface="ＭＳ Ｐゴシック" charset="-128"/>
              </a:rPr>
              <a:t> are the people in our lives?  Who could help out with one small thing </a:t>
            </a:r>
            <a:r>
              <a:rPr lang="mr-IN" altLang="en-US" baseline="0" dirty="0">
                <a:ea typeface="ＭＳ Ｐゴシック" charset="-128"/>
              </a:rPr>
              <a:t>–</a:t>
            </a:r>
            <a:r>
              <a:rPr lang="en-US" altLang="en-US" baseline="0" dirty="0">
                <a:ea typeface="ＭＳ Ｐゴシック" charset="-128"/>
              </a:rPr>
              <a:t> </a:t>
            </a:r>
            <a:r>
              <a:rPr lang="en-US" altLang="en-US" baseline="0" dirty="0" err="1">
                <a:ea typeface="ＭＳ Ｐゴシック" charset="-128"/>
              </a:rPr>
              <a:t>ie</a:t>
            </a:r>
            <a:r>
              <a:rPr lang="en-US" altLang="en-US" baseline="0" dirty="0">
                <a:ea typeface="ＭＳ Ｐゴシック" charset="-128"/>
              </a:rPr>
              <a:t> </a:t>
            </a:r>
            <a:r>
              <a:rPr lang="mr-IN" altLang="en-US" baseline="0" dirty="0">
                <a:ea typeface="ＭＳ Ｐゴシック" charset="-128"/>
              </a:rPr>
              <a:t>–</a:t>
            </a:r>
            <a:r>
              <a:rPr lang="en-US" altLang="en-US" baseline="0" dirty="0">
                <a:ea typeface="ＭＳ Ｐゴシック" charset="-128"/>
              </a:rPr>
              <a:t> a ride to work; hang out with your child while you go to the doctor; go with you to a movie</a:t>
            </a:r>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41</a:t>
            </a:fld>
            <a:endParaRPr lang="en-US" altLang="en-US">
              <a:latin typeface="Calibri" charset="0"/>
            </a:endParaRPr>
          </a:p>
        </p:txBody>
      </p:sp>
    </p:spTree>
    <p:extLst>
      <p:ext uri="{BB962C8B-B14F-4D97-AF65-F5344CB8AC3E}">
        <p14:creationId xmlns:p14="http://schemas.microsoft.com/office/powerpoint/2010/main" val="936081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We</a:t>
            </a:r>
            <a:r>
              <a:rPr lang="en-US" altLang="en-US" baseline="0" dirty="0">
                <a:ea typeface="ＭＳ Ｐゴシック" charset="-128"/>
              </a:rPr>
              <a:t> sometimes forget to look at our own strengths or skills or assets.  What can we use, learn, </a:t>
            </a:r>
            <a:r>
              <a:rPr lang="en-US" altLang="en-US" baseline="0" dirty="0" err="1">
                <a:ea typeface="ＭＳ Ｐゴシック" charset="-128"/>
              </a:rPr>
              <a:t>etc</a:t>
            </a:r>
            <a:r>
              <a:rPr lang="en-US" altLang="en-US" baseline="0" dirty="0">
                <a:ea typeface="ＭＳ Ｐゴシック" charset="-128"/>
              </a:rPr>
              <a:t> to build capacity or support our needs?  Jane’s example, her son may never drive, but I want him to have a car someday so others can use it to get him places </a:t>
            </a:r>
            <a:r>
              <a:rPr lang="mr-IN" altLang="en-US" baseline="0" dirty="0">
                <a:ea typeface="ＭＳ Ｐゴシック" charset="-128"/>
              </a:rPr>
              <a:t>–</a:t>
            </a:r>
            <a:r>
              <a:rPr lang="en-US" altLang="en-US" baseline="0" dirty="0">
                <a:ea typeface="ＭＳ Ｐゴシック" charset="-128"/>
              </a:rPr>
              <a:t> if the car is moving, Ben is in it! </a:t>
            </a:r>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42</a:t>
            </a:fld>
            <a:endParaRPr lang="en-US" altLang="en-US">
              <a:latin typeface="Calibri" charset="0"/>
            </a:endParaRPr>
          </a:p>
        </p:txBody>
      </p:sp>
    </p:spTree>
    <p:extLst>
      <p:ext uri="{BB962C8B-B14F-4D97-AF65-F5344CB8AC3E}">
        <p14:creationId xmlns:p14="http://schemas.microsoft.com/office/powerpoint/2010/main" val="1244414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Who</a:t>
            </a:r>
            <a:r>
              <a:rPr lang="en-US" altLang="en-US" baseline="0" dirty="0">
                <a:ea typeface="ＭＳ Ｐゴシック" charset="-128"/>
              </a:rPr>
              <a:t> </a:t>
            </a:r>
            <a:r>
              <a:rPr lang="en-US" altLang="en-US" baseline="0" dirty="0" err="1">
                <a:ea typeface="ＭＳ Ｐゴシック" charset="-128"/>
              </a:rPr>
              <a:t>doesn</a:t>
            </a:r>
            <a:r>
              <a:rPr lang="mr-IN" altLang="en-US" baseline="0" dirty="0">
                <a:ea typeface="ＭＳ Ｐゴシック" charset="-128"/>
              </a:rPr>
              <a:t>’</a:t>
            </a:r>
            <a:r>
              <a:rPr lang="en-US" altLang="en-US" baseline="0" dirty="0">
                <a:ea typeface="ＭＳ Ｐゴシック" charset="-128"/>
              </a:rPr>
              <a:t>t use technology these days?  Ask if there’s anyone in the room that doesn’t have a smart phone, </a:t>
            </a:r>
            <a:r>
              <a:rPr lang="en-US" altLang="en-US" baseline="0" dirty="0" err="1">
                <a:ea typeface="ＭＳ Ｐゴシック" charset="-128"/>
              </a:rPr>
              <a:t>Ipad</a:t>
            </a:r>
            <a:r>
              <a:rPr lang="en-US" altLang="en-US" baseline="0" dirty="0">
                <a:ea typeface="ＭＳ Ｐゴシック" charset="-128"/>
              </a:rPr>
              <a:t>, notebook or computer with them today.  Technology can be high tech or low tech.  There is so much available on the open market now, we no longer need to go to expensive </a:t>
            </a:r>
            <a:r>
              <a:rPr lang="en-US" altLang="en-US" baseline="0" dirty="0" err="1">
                <a:ea typeface="ＭＳ Ｐゴシック" charset="-128"/>
              </a:rPr>
              <a:t>speciality</a:t>
            </a:r>
            <a:r>
              <a:rPr lang="en-US" altLang="en-US" baseline="0" dirty="0">
                <a:ea typeface="ＭＳ Ｐゴシック" charset="-128"/>
              </a:rPr>
              <a:t> providers to get the tech we want. </a:t>
            </a:r>
          </a:p>
          <a:p>
            <a:endParaRPr lang="en-US" altLang="en-US" baseline="0" dirty="0">
              <a:ea typeface="ＭＳ Ｐゴシック" charset="-128"/>
            </a:endParaRPr>
          </a:p>
          <a:p>
            <a:r>
              <a:rPr lang="en-US" altLang="en-US" baseline="0" dirty="0">
                <a:ea typeface="ＭＳ Ｐゴシック" charset="-128"/>
              </a:rPr>
              <a:t>The Nisonger Center has the Smart Home Discovery Place</a:t>
            </a:r>
          </a:p>
          <a:p>
            <a:r>
              <a:rPr lang="en-US" altLang="en-US" baseline="0" dirty="0">
                <a:ea typeface="ＭＳ Ｐゴシック" charset="-128"/>
              </a:rPr>
              <a:t>My favorite (at least for now) are the ”Nest” cameras </a:t>
            </a:r>
            <a:r>
              <a:rPr lang="mr-IN" altLang="en-US" baseline="0" dirty="0">
                <a:ea typeface="ＭＳ Ｐゴシック" charset="-128"/>
              </a:rPr>
              <a:t>–</a:t>
            </a:r>
            <a:r>
              <a:rPr lang="en-US" altLang="en-US" baseline="0" dirty="0">
                <a:ea typeface="ＭＳ Ｐゴシック" charset="-128"/>
              </a:rPr>
              <a:t> you can get them fairly inexpensively and we installed one at our front door so when someone is there, the camera activates my cell phone and I can speak to them and they don’t know if I am at home or 2000 miles away </a:t>
            </a:r>
            <a:r>
              <a:rPr lang="mr-IN" altLang="en-US" baseline="0" dirty="0">
                <a:ea typeface="ＭＳ Ｐゴシック" charset="-128"/>
              </a:rPr>
              <a:t>–</a:t>
            </a:r>
            <a:r>
              <a:rPr lang="en-US" altLang="en-US" baseline="0" dirty="0">
                <a:ea typeface="ＭＳ Ｐゴシック" charset="-128"/>
              </a:rPr>
              <a:t> this gives me a lot of peace of mind when Ben is home alone. </a:t>
            </a:r>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43</a:t>
            </a:fld>
            <a:endParaRPr lang="en-US" altLang="en-US">
              <a:latin typeface="Calibri" charset="0"/>
            </a:endParaRPr>
          </a:p>
        </p:txBody>
      </p:sp>
    </p:spTree>
    <p:extLst>
      <p:ext uri="{BB962C8B-B14F-4D97-AF65-F5344CB8AC3E}">
        <p14:creationId xmlns:p14="http://schemas.microsoft.com/office/powerpoint/2010/main" val="23495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a:t>
            </a:r>
            <a:r>
              <a:rPr lang="en-US" baseline="0" dirty="0"/>
              <a:t> emphasize especially that it is NOT about the tools but rather about the framework.  The tools help with a visual or organizing structure.  It’s about conversations and thinking differently.  </a:t>
            </a:r>
            <a:endParaRPr lang="en-US" dirty="0"/>
          </a:p>
        </p:txBody>
      </p:sp>
      <p:sp>
        <p:nvSpPr>
          <p:cNvPr id="4" name="Slide Number Placeholder 3"/>
          <p:cNvSpPr>
            <a:spLocks noGrp="1"/>
          </p:cNvSpPr>
          <p:nvPr>
            <p:ph type="sldNum" sz="quarter" idx="10"/>
          </p:nvPr>
        </p:nvSpPr>
        <p:spPr/>
        <p:txBody>
          <a:bodyPr/>
          <a:lstStyle/>
          <a:p>
            <a:fld id="{0B954051-7B9D-9248-B995-370F44F122A8}" type="slidenum">
              <a:rPr lang="en-US" smtClean="0"/>
              <a:t>4</a:t>
            </a:fld>
            <a:endParaRPr lang="en-US"/>
          </a:p>
        </p:txBody>
      </p:sp>
    </p:spTree>
    <p:extLst>
      <p:ext uri="{BB962C8B-B14F-4D97-AF65-F5344CB8AC3E}">
        <p14:creationId xmlns:p14="http://schemas.microsoft.com/office/powerpoint/2010/main" val="1942950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What are the places,</a:t>
            </a:r>
            <a:r>
              <a:rPr lang="en-US" altLang="en-US" baseline="0" dirty="0">
                <a:ea typeface="ＭＳ Ｐゴシック" charset="-128"/>
              </a:rPr>
              <a:t> groups and resources in the community that any community member might use or have access to?</a:t>
            </a:r>
          </a:p>
          <a:p>
            <a:endParaRPr lang="en-US" altLang="en-US" baseline="0" dirty="0">
              <a:ea typeface="ＭＳ Ｐゴシック" charset="-128"/>
            </a:endParaRPr>
          </a:p>
          <a:p>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44</a:t>
            </a:fld>
            <a:endParaRPr lang="en-US" altLang="en-US">
              <a:latin typeface="Calibri" charset="0"/>
            </a:endParaRPr>
          </a:p>
        </p:txBody>
      </p:sp>
    </p:spTree>
    <p:extLst>
      <p:ext uri="{BB962C8B-B14F-4D97-AF65-F5344CB8AC3E}">
        <p14:creationId xmlns:p14="http://schemas.microsoft.com/office/powerpoint/2010/main" val="782785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Even</a:t>
            </a:r>
            <a:r>
              <a:rPr lang="en-US" altLang="en-US" baseline="0" dirty="0">
                <a:ea typeface="ＭＳ Ｐゴシック" charset="-128"/>
              </a:rPr>
              <a:t> if someone gets paid services, they can make those services go further, as well as enhance quality of life, by tapping into the other parts of the star.  People say it takes a village </a:t>
            </a:r>
            <a:r>
              <a:rPr lang="mr-IN" altLang="en-US" baseline="0" dirty="0">
                <a:ea typeface="ＭＳ Ｐゴシック" charset="-128"/>
              </a:rPr>
              <a:t>–</a:t>
            </a:r>
            <a:r>
              <a:rPr lang="en-US" altLang="en-US" baseline="0" dirty="0">
                <a:ea typeface="ＭＳ Ｐゴシック" charset="-128"/>
              </a:rPr>
              <a:t> in this case it takes a star (the Integrated Supports Star) to have a good life for all.  </a:t>
            </a:r>
          </a:p>
          <a:p>
            <a:endParaRPr lang="en-US" altLang="en-US" baseline="0" dirty="0">
              <a:ea typeface="ＭＳ Ｐゴシック" charset="-128"/>
            </a:endParaRPr>
          </a:p>
          <a:p>
            <a:r>
              <a:rPr lang="en-US" altLang="en-US" baseline="0" dirty="0">
                <a:ea typeface="ＭＳ Ｐゴシック" charset="-128"/>
              </a:rPr>
              <a:t>When you do think about eligibility supports, think beyond DD services.  What else might someone be eligible for based on age, gender or income?  Things like food stamps, HUD housing, senior citizen discounts, etc. </a:t>
            </a:r>
            <a:endParaRPr lang="en-US" altLang="en-US" dirty="0">
              <a:ea typeface="ＭＳ Ｐゴシック"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3284C8C8-E6B5-784C-8912-60E18D2A83B7}" type="slidenum">
              <a:rPr lang="en-US" altLang="en-US">
                <a:latin typeface="Calibri" charset="0"/>
              </a:rPr>
              <a:pPr/>
              <a:t>45</a:t>
            </a:fld>
            <a:endParaRPr lang="en-US" altLang="en-US">
              <a:latin typeface="Calibri" charset="0"/>
            </a:endParaRPr>
          </a:p>
        </p:txBody>
      </p:sp>
    </p:spTree>
    <p:extLst>
      <p:ext uri="{BB962C8B-B14F-4D97-AF65-F5344CB8AC3E}">
        <p14:creationId xmlns:p14="http://schemas.microsoft.com/office/powerpoint/2010/main" val="1090873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404938" y="1181100"/>
            <a:ext cx="4257675" cy="3194050"/>
          </a:xfrm>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rPr>
              <a:t>Don’t put all your eggs in one</a:t>
            </a:r>
            <a:r>
              <a:rPr lang="en-US" baseline="0" dirty="0">
                <a:latin typeface="Arial" panose="020B0604020202020204" pitchFamily="34" charset="0"/>
              </a:rPr>
              <a:t> basket </a:t>
            </a:r>
            <a:r>
              <a:rPr lang="mr-IN" baseline="0" dirty="0">
                <a:latin typeface="Arial" panose="020B0604020202020204" pitchFamily="34" charset="0"/>
              </a:rPr>
              <a:t>–</a:t>
            </a:r>
            <a:r>
              <a:rPr lang="en-US" baseline="0" dirty="0">
                <a:latin typeface="Arial" panose="020B0604020202020204" pitchFamily="34" charset="0"/>
              </a:rPr>
              <a:t> or rely on just one part of the star.  For example, if you are only counting on paid services to get you to your good life, what if something happens where you no longer are able to receive those services?  What would that do to your trajectory?</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67278" indent="-295106" eaLnBrk="0" hangingPunct="0">
              <a:defRPr sz="2400">
                <a:solidFill>
                  <a:schemeClr val="tx1"/>
                </a:solidFill>
                <a:latin typeface="Verdana" panose="020B0604030504040204" pitchFamily="34" charset="0"/>
                <a:ea typeface="MS PGothic" panose="020B0600070205080204" pitchFamily="34" charset="-128"/>
              </a:defRPr>
            </a:lvl2pPr>
            <a:lvl3pPr marL="1180428" indent="-236085" eaLnBrk="0" hangingPunct="0">
              <a:defRPr sz="2400">
                <a:solidFill>
                  <a:schemeClr val="tx1"/>
                </a:solidFill>
                <a:latin typeface="Verdana" panose="020B0604030504040204" pitchFamily="34" charset="0"/>
                <a:ea typeface="MS PGothic" panose="020B0600070205080204" pitchFamily="34" charset="-128"/>
              </a:defRPr>
            </a:lvl3pPr>
            <a:lvl4pPr marL="1652598" indent="-236085" eaLnBrk="0" hangingPunct="0">
              <a:defRPr sz="2400">
                <a:solidFill>
                  <a:schemeClr val="tx1"/>
                </a:solidFill>
                <a:latin typeface="Verdana" panose="020B0604030504040204" pitchFamily="34" charset="0"/>
                <a:ea typeface="MS PGothic" panose="020B0600070205080204" pitchFamily="34" charset="-128"/>
              </a:defRPr>
            </a:lvl4pPr>
            <a:lvl5pPr marL="2124770" indent="-236085" eaLnBrk="0" hangingPunct="0">
              <a:defRPr sz="2400">
                <a:solidFill>
                  <a:schemeClr val="tx1"/>
                </a:solidFill>
                <a:latin typeface="Verdana" panose="020B0604030504040204" pitchFamily="34" charset="0"/>
                <a:ea typeface="MS PGothic" panose="020B0600070205080204" pitchFamily="34" charset="-128"/>
              </a:defRPr>
            </a:lvl5pPr>
            <a:lvl6pPr marL="2596941"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69112"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41283"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13454"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46</a:t>
            </a:fld>
            <a:endParaRPr lang="en-US" sz="1200">
              <a:latin typeface="Arial" panose="020B0604020202020204" pitchFamily="34" charset="0"/>
            </a:endParaRPr>
          </a:p>
        </p:txBody>
      </p:sp>
    </p:spTree>
    <p:extLst>
      <p:ext uri="{BB962C8B-B14F-4D97-AF65-F5344CB8AC3E}">
        <p14:creationId xmlns:p14="http://schemas.microsoft.com/office/powerpoint/2010/main" val="211461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404938" y="1181100"/>
            <a:ext cx="4257675" cy="3194050"/>
          </a:xfrm>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rPr>
              <a:t>Same thinking if all the reliance is on the family to support</a:t>
            </a:r>
            <a:r>
              <a:rPr lang="en-US" baseline="0" dirty="0">
                <a:latin typeface="Arial" panose="020B0604020202020204" pitchFamily="34" charset="0"/>
              </a:rPr>
              <a:t> the trajectory to the good life vision.  What if the family is no longer in the picture or no longer able to provide support?  </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67278" indent="-295106" eaLnBrk="0" hangingPunct="0">
              <a:defRPr sz="2400">
                <a:solidFill>
                  <a:schemeClr val="tx1"/>
                </a:solidFill>
                <a:latin typeface="Verdana" panose="020B0604030504040204" pitchFamily="34" charset="0"/>
                <a:ea typeface="MS PGothic" panose="020B0600070205080204" pitchFamily="34" charset="-128"/>
              </a:defRPr>
            </a:lvl2pPr>
            <a:lvl3pPr marL="1180428" indent="-236085" eaLnBrk="0" hangingPunct="0">
              <a:defRPr sz="2400">
                <a:solidFill>
                  <a:schemeClr val="tx1"/>
                </a:solidFill>
                <a:latin typeface="Verdana" panose="020B0604030504040204" pitchFamily="34" charset="0"/>
                <a:ea typeface="MS PGothic" panose="020B0600070205080204" pitchFamily="34" charset="-128"/>
              </a:defRPr>
            </a:lvl3pPr>
            <a:lvl4pPr marL="1652598" indent="-236085" eaLnBrk="0" hangingPunct="0">
              <a:defRPr sz="2400">
                <a:solidFill>
                  <a:schemeClr val="tx1"/>
                </a:solidFill>
                <a:latin typeface="Verdana" panose="020B0604030504040204" pitchFamily="34" charset="0"/>
                <a:ea typeface="MS PGothic" panose="020B0600070205080204" pitchFamily="34" charset="-128"/>
              </a:defRPr>
            </a:lvl4pPr>
            <a:lvl5pPr marL="2124770" indent="-236085" eaLnBrk="0" hangingPunct="0">
              <a:defRPr sz="2400">
                <a:solidFill>
                  <a:schemeClr val="tx1"/>
                </a:solidFill>
                <a:latin typeface="Verdana" panose="020B0604030504040204" pitchFamily="34" charset="0"/>
                <a:ea typeface="MS PGothic" panose="020B0600070205080204" pitchFamily="34" charset="-128"/>
              </a:defRPr>
            </a:lvl5pPr>
            <a:lvl6pPr marL="2596941"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69112"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541283"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4013454" indent="-236085"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47</a:t>
            </a:fld>
            <a:endParaRPr lang="en-US" sz="1200">
              <a:latin typeface="Arial" panose="020B0604020202020204" pitchFamily="34" charset="0"/>
            </a:endParaRPr>
          </a:p>
        </p:txBody>
      </p:sp>
    </p:spTree>
    <p:extLst>
      <p:ext uri="{BB962C8B-B14F-4D97-AF65-F5344CB8AC3E}">
        <p14:creationId xmlns:p14="http://schemas.microsoft.com/office/powerpoint/2010/main" val="1633543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54051-7B9D-9248-B995-370F44F12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35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54051-7B9D-9248-B995-370F44F122A8}" type="slidenum">
              <a:rPr lang="en-US" smtClean="0"/>
              <a:t>51</a:t>
            </a:fld>
            <a:endParaRPr lang="en-US"/>
          </a:p>
        </p:txBody>
      </p:sp>
    </p:spTree>
    <p:extLst>
      <p:ext uri="{BB962C8B-B14F-4D97-AF65-F5344CB8AC3E}">
        <p14:creationId xmlns:p14="http://schemas.microsoft.com/office/powerpoint/2010/main" val="129931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xfrm>
            <a:off x="1392238" y="1201738"/>
            <a:ext cx="4325937" cy="3244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So</a:t>
            </a:r>
            <a:r>
              <a:rPr lang="en-US" altLang="en-US" baseline="0" dirty="0">
                <a:ea typeface="ＭＳ Ｐゴシック" charset="-128"/>
              </a:rPr>
              <a:t> to recap:</a:t>
            </a:r>
          </a:p>
          <a:p>
            <a:r>
              <a:rPr lang="en-US" altLang="en-US" baseline="0" dirty="0">
                <a:ea typeface="ＭＳ Ｐゴシック" charset="-128"/>
              </a:rPr>
              <a:t>[One click at a time]</a:t>
            </a:r>
          </a:p>
          <a:p>
            <a:pPr marL="174982" indent="-174982">
              <a:buFont typeface="Arial" charset="0"/>
              <a:buChar char="•"/>
            </a:pPr>
            <a:r>
              <a:rPr lang="en-US" altLang="en-US" baseline="0" dirty="0">
                <a:ea typeface="ＭＳ Ｐゴシック" charset="-128"/>
              </a:rPr>
              <a:t>You have the person</a:t>
            </a:r>
          </a:p>
          <a:p>
            <a:pPr marL="174982" indent="-174982">
              <a:buFont typeface="Arial" charset="0"/>
              <a:buChar char="•"/>
            </a:pPr>
            <a:r>
              <a:rPr lang="en-US" altLang="en-US" baseline="0" dirty="0">
                <a:ea typeface="ＭＳ Ｐゴシック" charset="-128"/>
              </a:rPr>
              <a:t>In the context of family and community</a:t>
            </a:r>
          </a:p>
          <a:p>
            <a:pPr marL="174982" indent="-174982">
              <a:buFont typeface="Arial" charset="0"/>
              <a:buChar char="•"/>
            </a:pPr>
            <a:r>
              <a:rPr lang="en-US" altLang="en-US" baseline="0" dirty="0">
                <a:ea typeface="ＭＳ Ｐゴシック" charset="-128"/>
              </a:rPr>
              <a:t>The life domains </a:t>
            </a:r>
            <a:r>
              <a:rPr lang="mr-IN" altLang="en-US" baseline="0" dirty="0">
                <a:ea typeface="ＭＳ Ｐゴシック" charset="-128"/>
              </a:rPr>
              <a:t>–</a:t>
            </a:r>
            <a:r>
              <a:rPr lang="en-US" altLang="en-US" baseline="0" dirty="0">
                <a:ea typeface="ＭＳ Ｐゴシック" charset="-128"/>
              </a:rPr>
              <a:t> all interrelated</a:t>
            </a:r>
          </a:p>
          <a:p>
            <a:pPr marL="174982" indent="-174982">
              <a:buFont typeface="Arial" charset="0"/>
              <a:buChar char="•"/>
            </a:pPr>
            <a:r>
              <a:rPr lang="en-US" altLang="en-US" baseline="0" dirty="0">
                <a:ea typeface="ＭＳ Ｐゴシック" charset="-128"/>
              </a:rPr>
              <a:t>The 3 buckets of support that we all need</a:t>
            </a:r>
          </a:p>
          <a:p>
            <a:pPr marL="174982" indent="-174982">
              <a:buFont typeface="Arial" charset="0"/>
              <a:buChar char="•"/>
            </a:pPr>
            <a:r>
              <a:rPr lang="en-US" altLang="en-US" baseline="0" dirty="0">
                <a:ea typeface="ＭＳ Ｐゴシック" charset="-128"/>
              </a:rPr>
              <a:t>The integrated supports star</a:t>
            </a:r>
          </a:p>
          <a:p>
            <a:pPr marL="174982" indent="-174982">
              <a:buFont typeface="Arial" charset="0"/>
              <a:buChar char="•"/>
            </a:pPr>
            <a:r>
              <a:rPr lang="en-US" altLang="en-US" baseline="0" dirty="0">
                <a:ea typeface="ＭＳ Ｐゴシック" charset="-128"/>
              </a:rPr>
              <a:t>The trajectory toward a vision for a good life</a:t>
            </a:r>
          </a:p>
          <a:p>
            <a:pPr marL="174982" indent="-174982">
              <a:buFont typeface="Arial" charset="0"/>
              <a:buChar char="•"/>
            </a:pPr>
            <a:r>
              <a:rPr lang="en-US" altLang="en-US" baseline="0" dirty="0">
                <a:ea typeface="ＭＳ Ｐゴシック" charset="-128"/>
              </a:rPr>
              <a:t>And the life stages, which build upon one another </a:t>
            </a:r>
            <a:endParaRPr lang="en-US" altLang="en-US" dirty="0">
              <a:ea typeface="ＭＳ Ｐゴシック" charset="-128"/>
            </a:endParaRP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58255" indent="-291636">
              <a:defRPr>
                <a:solidFill>
                  <a:schemeClr val="tx1"/>
                </a:solidFill>
                <a:latin typeface="Arial" charset="0"/>
                <a:ea typeface="Arial" charset="0"/>
                <a:cs typeface="Arial" charset="0"/>
              </a:defRPr>
            </a:lvl2pPr>
            <a:lvl3pPr marL="1166546" indent="-233309">
              <a:defRPr>
                <a:solidFill>
                  <a:schemeClr val="tx1"/>
                </a:solidFill>
                <a:latin typeface="Arial" charset="0"/>
                <a:ea typeface="Arial" charset="0"/>
                <a:cs typeface="Arial" charset="0"/>
              </a:defRPr>
            </a:lvl3pPr>
            <a:lvl4pPr marL="1633164" indent="-233309">
              <a:defRPr>
                <a:solidFill>
                  <a:schemeClr val="tx1"/>
                </a:solidFill>
                <a:latin typeface="Arial" charset="0"/>
                <a:ea typeface="Arial" charset="0"/>
                <a:cs typeface="Arial" charset="0"/>
              </a:defRPr>
            </a:lvl4pPr>
            <a:lvl5pPr marL="2099782" indent="-233309">
              <a:defRPr>
                <a:solidFill>
                  <a:schemeClr val="tx1"/>
                </a:solidFill>
                <a:latin typeface="Arial" charset="0"/>
                <a:ea typeface="Arial" charset="0"/>
                <a:cs typeface="Arial" charset="0"/>
              </a:defRPr>
            </a:lvl5pPr>
            <a:lvl6pPr marL="2566401" indent="-233309" eaLnBrk="0" fontAlgn="base" hangingPunct="0">
              <a:spcBef>
                <a:spcPct val="0"/>
              </a:spcBef>
              <a:spcAft>
                <a:spcPct val="0"/>
              </a:spcAft>
              <a:defRPr>
                <a:solidFill>
                  <a:schemeClr val="tx1"/>
                </a:solidFill>
                <a:latin typeface="Arial" charset="0"/>
                <a:ea typeface="Arial" charset="0"/>
                <a:cs typeface="Arial" charset="0"/>
              </a:defRPr>
            </a:lvl6pPr>
            <a:lvl7pPr marL="3033019" indent="-233309" eaLnBrk="0" fontAlgn="base" hangingPunct="0">
              <a:spcBef>
                <a:spcPct val="0"/>
              </a:spcBef>
              <a:spcAft>
                <a:spcPct val="0"/>
              </a:spcAft>
              <a:defRPr>
                <a:solidFill>
                  <a:schemeClr val="tx1"/>
                </a:solidFill>
                <a:latin typeface="Arial" charset="0"/>
                <a:ea typeface="Arial" charset="0"/>
                <a:cs typeface="Arial" charset="0"/>
              </a:defRPr>
            </a:lvl7pPr>
            <a:lvl8pPr marL="3499637" indent="-233309" eaLnBrk="0" fontAlgn="base" hangingPunct="0">
              <a:spcBef>
                <a:spcPct val="0"/>
              </a:spcBef>
              <a:spcAft>
                <a:spcPct val="0"/>
              </a:spcAft>
              <a:defRPr>
                <a:solidFill>
                  <a:schemeClr val="tx1"/>
                </a:solidFill>
                <a:latin typeface="Arial" charset="0"/>
                <a:ea typeface="Arial" charset="0"/>
                <a:cs typeface="Arial" charset="0"/>
              </a:defRPr>
            </a:lvl8pPr>
            <a:lvl9pPr marL="3966256" indent="-233309" eaLnBrk="0" fontAlgn="base" hangingPunct="0">
              <a:spcBef>
                <a:spcPct val="0"/>
              </a:spcBef>
              <a:spcAft>
                <a:spcPct val="0"/>
              </a:spcAft>
              <a:defRPr>
                <a:solidFill>
                  <a:schemeClr val="tx1"/>
                </a:solidFill>
                <a:latin typeface="Arial" charset="0"/>
                <a:ea typeface="Arial" charset="0"/>
                <a:cs typeface="Arial" charset="0"/>
              </a:defRPr>
            </a:lvl9pPr>
          </a:lstStyle>
          <a:p>
            <a:fld id="{409A0654-C47E-044D-85A1-5A98C3B2B0A1}" type="slidenum">
              <a:rPr lang="en-US" altLang="en-US">
                <a:solidFill>
                  <a:srgbClr val="000000"/>
                </a:solidFill>
                <a:latin typeface="Calibri" charset="0"/>
              </a:rPr>
              <a:pPr/>
              <a:t>52</a:t>
            </a:fld>
            <a:endParaRPr lang="en-US" altLang="en-US">
              <a:solidFill>
                <a:srgbClr val="000000"/>
              </a:solidFill>
              <a:latin typeface="Calibri" charset="0"/>
            </a:endParaRPr>
          </a:p>
        </p:txBody>
      </p:sp>
    </p:spTree>
    <p:extLst>
      <p:ext uri="{BB962C8B-B14F-4D97-AF65-F5344CB8AC3E}">
        <p14:creationId xmlns:p14="http://schemas.microsoft.com/office/powerpoint/2010/main" val="2105614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a:t>
            </a:r>
            <a:r>
              <a:rPr lang="en-US" dirty="0" err="1"/>
              <a:t>lifecoursetools.com</a:t>
            </a:r>
            <a:r>
              <a:rPr lang="en-US" baseline="0" dirty="0"/>
              <a:t> to learn more or download any of the tools. </a:t>
            </a:r>
            <a:endParaRPr lang="en-US" dirty="0"/>
          </a:p>
        </p:txBody>
      </p:sp>
      <p:sp>
        <p:nvSpPr>
          <p:cNvPr id="4" name="Slide Number Placeholder 3"/>
          <p:cNvSpPr>
            <a:spLocks noGrp="1"/>
          </p:cNvSpPr>
          <p:nvPr>
            <p:ph type="sldNum" sz="quarter" idx="10"/>
          </p:nvPr>
        </p:nvSpPr>
        <p:spPr/>
        <p:txBody>
          <a:bodyPr/>
          <a:lstStyle/>
          <a:p>
            <a:fld id="{0B954051-7B9D-9248-B995-370F44F122A8}" type="slidenum">
              <a:rPr lang="en-US" smtClean="0"/>
              <a:t>53</a:t>
            </a:fld>
            <a:endParaRPr lang="en-US"/>
          </a:p>
        </p:txBody>
      </p:sp>
    </p:spTree>
    <p:extLst>
      <p:ext uri="{BB962C8B-B14F-4D97-AF65-F5344CB8AC3E}">
        <p14:creationId xmlns:p14="http://schemas.microsoft.com/office/powerpoint/2010/main" val="1423747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78108090-5AB4-2E41-99C3-99E0689BC282}" type="slidenum">
              <a:rPr lang="en-US">
                <a:solidFill>
                  <a:prstClr val="black"/>
                </a:solidFill>
                <a:latin typeface="Calibri" panose="020F0502020204030204"/>
              </a:rPr>
              <a:pPr defTabSz="466618">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51183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70F75-77C5-4276-ABDC-A1FB6ED8F36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84593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Only about 25% of people and families who experience IDD receive IDD paid services.  What about the rest?  How do they have good lives? How do systems of support consider ALL people with IDD and families when making policies and improving practices?  </a:t>
            </a:r>
          </a:p>
          <a:p>
            <a:pPr defTabSz="933237">
              <a:defRPr/>
            </a:pPr>
            <a:r>
              <a:rPr lang="en-US" altLang="en-US" i="1" dirty="0">
                <a:solidFill>
                  <a:srgbClr val="FF0000"/>
                </a:solidFill>
              </a:rPr>
              <a:t>We are </a:t>
            </a:r>
            <a:r>
              <a:rPr lang="en-US" altLang="en-US" i="1" dirty="0"/>
              <a:t>SO focused on those inside the </a:t>
            </a:r>
            <a:r>
              <a:rPr lang="en-US" altLang="en-US" i="1" dirty="0">
                <a:solidFill>
                  <a:srgbClr val="FF0000"/>
                </a:solidFill>
              </a:rPr>
              <a:t>Service System</a:t>
            </a:r>
            <a:r>
              <a:rPr lang="en-US" altLang="en-US" i="1" dirty="0"/>
              <a:t> – we forget they are the MINORITY.  Majority may NEVER touch the </a:t>
            </a:r>
            <a:r>
              <a:rPr lang="en-US" altLang="en-US" i="1" dirty="0">
                <a:solidFill>
                  <a:srgbClr val="FF0000"/>
                </a:solidFill>
              </a:rPr>
              <a:t>Long Term Service System</a:t>
            </a:r>
            <a:r>
              <a:rPr lang="en-US" altLang="en-US" i="1" dirty="0"/>
              <a:t> LTSS.  Some don’t WANT to.  Some won’t qualify.  Some don’t know about the system.  </a:t>
            </a:r>
          </a:p>
          <a:p>
            <a:endParaRPr lang="en-US" baseline="0" dirty="0"/>
          </a:p>
          <a:p>
            <a:pPr>
              <a:spcBef>
                <a:spcPct val="0"/>
              </a:spcBef>
            </a:pPr>
            <a:r>
              <a:rPr lang="en-US" altLang="en-US" sz="1100" i="1" dirty="0"/>
              <a:t>While this graphic is specific to DD, other service systems are similar – </a:t>
            </a:r>
            <a:r>
              <a:rPr lang="en-US" altLang="en-US" sz="1100" i="1" dirty="0" err="1"/>
              <a:t>ie</a:t>
            </a:r>
            <a:r>
              <a:rPr lang="en-US" altLang="en-US" sz="1100" i="1" dirty="0"/>
              <a:t> – behavioral health, special healthcare needs, aging</a:t>
            </a:r>
          </a:p>
          <a:p>
            <a:pPr defTabSz="933237">
              <a:defRPr/>
            </a:pPr>
            <a:r>
              <a:rPr lang="en-US" altLang="en-US" dirty="0"/>
              <a:t>3 out of 4 </a:t>
            </a:r>
            <a:r>
              <a:rPr lang="en-US" altLang="en-US" dirty="0">
                <a:solidFill>
                  <a:srgbClr val="FF0000"/>
                </a:solidFill>
              </a:rPr>
              <a:t>people with IDD </a:t>
            </a:r>
            <a:r>
              <a:rPr lang="en-US" altLang="en-US" dirty="0"/>
              <a:t>are not getting and may never get paid DD services.  It is important to help the 3 identify and access combinations of other kinds of support and help ALL 4 figure out different ways of getting supports. </a:t>
            </a:r>
          </a:p>
          <a:p>
            <a:endParaRPr lang="en-US" baseline="0" dirty="0"/>
          </a:p>
        </p:txBody>
      </p:sp>
      <p:sp>
        <p:nvSpPr>
          <p:cNvPr id="4" name="Slide Number Placeholder 3"/>
          <p:cNvSpPr>
            <a:spLocks noGrp="1"/>
          </p:cNvSpPr>
          <p:nvPr>
            <p:ph type="sldNum" sz="quarter" idx="10"/>
          </p:nvPr>
        </p:nvSpPr>
        <p:spPr/>
        <p:txBody>
          <a:bodyPr/>
          <a:lstStyle/>
          <a:p>
            <a:fld id="{43D0BFF0-BC4A-4F83-AF42-DF149487A10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9528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6</a:t>
            </a:fld>
            <a:endParaRPr lang="en-US"/>
          </a:p>
        </p:txBody>
      </p:sp>
    </p:spTree>
    <p:extLst>
      <p:ext uri="{BB962C8B-B14F-4D97-AF65-F5344CB8AC3E}">
        <p14:creationId xmlns:p14="http://schemas.microsoft.com/office/powerpoint/2010/main" val="134715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404938" y="1181100"/>
            <a:ext cx="4257675" cy="31940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 We</a:t>
            </a:r>
            <a:r>
              <a:rPr lang="en-US" altLang="en-US" baseline="0" dirty="0"/>
              <a:t> don’t say ALL people “with disabilities” – but ALL PEOPLE.  </a:t>
            </a:r>
            <a:r>
              <a:rPr lang="en-US" altLang="en-US" baseline="0" dirty="0">
                <a:solidFill>
                  <a:srgbClr val="FF0000"/>
                </a:solidFill>
              </a:rPr>
              <a:t>People With Disabilities</a:t>
            </a:r>
            <a:r>
              <a:rPr lang="en-US" altLang="en-US" baseline="0" dirty="0"/>
              <a:t> are part of the ALL so we don’t need to single them out as different or special.    NOT a separate framework for PWD.  </a:t>
            </a: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7049" indent="-295019">
              <a:defRPr>
                <a:solidFill>
                  <a:schemeClr val="tx1"/>
                </a:solidFill>
                <a:latin typeface="Calibri" panose="020F0502020204030204" pitchFamily="34" charset="0"/>
              </a:defRPr>
            </a:lvl2pPr>
            <a:lvl3pPr marL="1180075" indent="-236014">
              <a:defRPr>
                <a:solidFill>
                  <a:schemeClr val="tx1"/>
                </a:solidFill>
                <a:latin typeface="Calibri" panose="020F0502020204030204" pitchFamily="34" charset="0"/>
              </a:defRPr>
            </a:lvl3pPr>
            <a:lvl4pPr marL="1652104" indent="-236014">
              <a:defRPr>
                <a:solidFill>
                  <a:schemeClr val="tx1"/>
                </a:solidFill>
                <a:latin typeface="Calibri" panose="020F0502020204030204" pitchFamily="34" charset="0"/>
              </a:defRPr>
            </a:lvl4pPr>
            <a:lvl5pPr marL="2124133" indent="-236014">
              <a:defRPr>
                <a:solidFill>
                  <a:schemeClr val="tx1"/>
                </a:solidFill>
                <a:latin typeface="Calibri" panose="020F0502020204030204" pitchFamily="34" charset="0"/>
              </a:defRPr>
            </a:lvl5pPr>
            <a:lvl6pPr marL="2596163" indent="-236014" eaLnBrk="0" fontAlgn="base" hangingPunct="0">
              <a:spcBef>
                <a:spcPct val="0"/>
              </a:spcBef>
              <a:spcAft>
                <a:spcPct val="0"/>
              </a:spcAft>
              <a:defRPr>
                <a:solidFill>
                  <a:schemeClr val="tx1"/>
                </a:solidFill>
                <a:latin typeface="Calibri" panose="020F0502020204030204" pitchFamily="34" charset="0"/>
              </a:defRPr>
            </a:lvl6pPr>
            <a:lvl7pPr marL="3068193" indent="-236014" eaLnBrk="0" fontAlgn="base" hangingPunct="0">
              <a:spcBef>
                <a:spcPct val="0"/>
              </a:spcBef>
              <a:spcAft>
                <a:spcPct val="0"/>
              </a:spcAft>
              <a:defRPr>
                <a:solidFill>
                  <a:schemeClr val="tx1"/>
                </a:solidFill>
                <a:latin typeface="Calibri" panose="020F0502020204030204" pitchFamily="34" charset="0"/>
              </a:defRPr>
            </a:lvl7pPr>
            <a:lvl8pPr marL="3540224" indent="-236014" eaLnBrk="0" fontAlgn="base" hangingPunct="0">
              <a:spcBef>
                <a:spcPct val="0"/>
              </a:spcBef>
              <a:spcAft>
                <a:spcPct val="0"/>
              </a:spcAft>
              <a:defRPr>
                <a:solidFill>
                  <a:schemeClr val="tx1"/>
                </a:solidFill>
                <a:latin typeface="Calibri" panose="020F0502020204030204" pitchFamily="34" charset="0"/>
              </a:defRPr>
            </a:lvl8pPr>
            <a:lvl9pPr marL="4012252" indent="-236014" eaLnBrk="0" fontAlgn="base" hangingPunct="0">
              <a:spcBef>
                <a:spcPct val="0"/>
              </a:spcBef>
              <a:spcAft>
                <a:spcPct val="0"/>
              </a:spcAft>
              <a:defRPr>
                <a:solidFill>
                  <a:schemeClr val="tx1"/>
                </a:solidFill>
                <a:latin typeface="Calibri" panose="020F0502020204030204" pitchFamily="34" charset="0"/>
              </a:defRPr>
            </a:lvl9pPr>
          </a:lstStyle>
          <a:p>
            <a:fld id="{24591A2C-F245-4CA6-B7FF-034AEC440DA0}" type="slidenum">
              <a:rPr lang="en-US" altLang="en-US">
                <a:solidFill>
                  <a:prstClr val="black"/>
                </a:solidFill>
              </a:rPr>
              <a:pPr/>
              <a:t>7</a:t>
            </a:fld>
            <a:endParaRPr lang="en-US" altLang="en-US">
              <a:solidFill>
                <a:prstClr val="black"/>
              </a:solidFill>
            </a:endParaRPr>
          </a:p>
        </p:txBody>
      </p:sp>
    </p:spTree>
    <p:extLst>
      <p:ext uri="{BB962C8B-B14F-4D97-AF65-F5344CB8AC3E}">
        <p14:creationId xmlns:p14="http://schemas.microsoft.com/office/powerpoint/2010/main" val="114298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8</a:t>
            </a:fld>
            <a:endParaRPr lang="en-US"/>
          </a:p>
        </p:txBody>
      </p:sp>
    </p:spTree>
    <p:extLst>
      <p:ext uri="{BB962C8B-B14F-4D97-AF65-F5344CB8AC3E}">
        <p14:creationId xmlns:p14="http://schemas.microsoft.com/office/powerpoint/2010/main" val="20816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sz="800" dirty="0"/>
              <a:t>No matter if person lives with their family (or not), talks to (or not) or if the family goes to meetings with the person (or not).</a:t>
            </a:r>
          </a:p>
          <a:p>
            <a:r>
              <a:rPr lang="en-US" dirty="0"/>
              <a:t> We have to be OPEN to their definition of family</a:t>
            </a:r>
            <a:r>
              <a:rPr lang="en-US" baseline="0" dirty="0"/>
              <a:t> and whatever that means to them.</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9</a:t>
            </a:fld>
            <a:endParaRPr lang="en-US"/>
          </a:p>
        </p:txBody>
      </p:sp>
    </p:spTree>
    <p:extLst>
      <p:ext uri="{BB962C8B-B14F-4D97-AF65-F5344CB8AC3E}">
        <p14:creationId xmlns:p14="http://schemas.microsoft.com/office/powerpoint/2010/main" val="295969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26899" y="5670002"/>
            <a:ext cx="4934107"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75306" y="5670002"/>
            <a:ext cx="2625695"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349240"/>
          </a:xfrm>
          <a:prstGeom prst="rect">
            <a:avLst/>
          </a:prstGeom>
          <a:solidFill>
            <a:schemeClr val="bg1"/>
          </a:solidFill>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extLst>
      <p:ext uri="{BB962C8B-B14F-4D97-AF65-F5344CB8AC3E}">
        <p14:creationId xmlns:p14="http://schemas.microsoft.com/office/powerpoint/2010/main" val="364850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287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120" y="5791200"/>
            <a:ext cx="914400" cy="914400"/>
          </a:xfrm>
          <a:prstGeom prst="rect">
            <a:avLst/>
          </a:prstGeom>
        </p:spPr>
      </p:pic>
      <p:sp>
        <p:nvSpPr>
          <p:cNvPr id="4" name="Text Placeholder 3"/>
          <p:cNvSpPr>
            <a:spLocks noGrp="1"/>
          </p:cNvSpPr>
          <p:nvPr>
            <p:ph type="body" sz="half" idx="2"/>
          </p:nvPr>
        </p:nvSpPr>
        <p:spPr>
          <a:xfrm>
            <a:off x="297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3" name="Content Placeholder 2"/>
          <p:cNvSpPr>
            <a:spLocks noGrp="1"/>
          </p:cNvSpPr>
          <p:nvPr>
            <p:ph idx="1"/>
          </p:nvPr>
        </p:nvSpPr>
        <p:spPr>
          <a:xfrm>
            <a:off x="4088990" y="10668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36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002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12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39100" y="5791200"/>
            <a:ext cx="914400" cy="914400"/>
          </a:xfrm>
          <a:prstGeom prst="rect">
            <a:avLst/>
          </a:prstGeom>
        </p:spPr>
      </p:pic>
    </p:spTree>
    <p:extLst>
      <p:ext uri="{BB962C8B-B14F-4D97-AF65-F5344CB8AC3E}">
        <p14:creationId xmlns:p14="http://schemas.microsoft.com/office/powerpoint/2010/main" val="361151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18" y="5610226"/>
            <a:ext cx="8085582"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3178" y="5647880"/>
            <a:ext cx="914400" cy="914400"/>
          </a:xfrm>
          <a:prstGeom prst="rect">
            <a:avLst/>
          </a:prstGeom>
        </p:spPr>
      </p:pic>
    </p:spTree>
    <p:extLst>
      <p:ext uri="{BB962C8B-B14F-4D97-AF65-F5344CB8AC3E}">
        <p14:creationId xmlns:p14="http://schemas.microsoft.com/office/powerpoint/2010/main" val="133152811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2308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8"/>
            <a:ext cx="5800725"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12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14350" y="6412447"/>
            <a:ext cx="3086100" cy="228600"/>
          </a:xfrm>
          <a:prstGeom prst="rect">
            <a:avLst/>
          </a:prstGeom>
        </p:spPr>
        <p:txBody>
          <a:bodyPr/>
          <a:lstStyle>
            <a:lvl1pPr>
              <a:defRPr>
                <a:solidFill>
                  <a:srgbClr val="FFFFFF">
                    <a:alpha val="75000"/>
                  </a:srgbClr>
                </a:solidFill>
              </a:defRPr>
            </a:lvl1pPr>
          </a:lstStyle>
          <a:p>
            <a:fld id="{D0DABAB5-9974-4D11-95D9-41BA52015455}" type="datetimeFigureOut">
              <a:rPr lang="en-US" smtClean="0"/>
              <a:t>4/17/2024</a:t>
            </a:fld>
            <a:endParaRPr lang="en-US"/>
          </a:p>
        </p:txBody>
      </p:sp>
      <p:sp>
        <p:nvSpPr>
          <p:cNvPr id="6" name="Footer Placeholder 5"/>
          <p:cNvSpPr>
            <a:spLocks noGrp="1"/>
          </p:cNvSpPr>
          <p:nvPr>
            <p:ph type="ftr" sz="quarter" idx="11"/>
          </p:nvPr>
        </p:nvSpPr>
        <p:spPr>
          <a:xfrm>
            <a:off x="514350" y="6554697"/>
            <a:ext cx="3771900" cy="228600"/>
          </a:xfrm>
          <a:prstGeom prst="rect">
            <a:avLst/>
          </a:prstGeom>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lvl1pPr>
              <a:defRPr>
                <a:solidFill>
                  <a:srgbClr val="FFFFFF">
                    <a:alpha val="20000"/>
                  </a:srgbClr>
                </a:solidFill>
              </a:defRPr>
            </a:lvl1pPr>
          </a:lstStyle>
          <a:p>
            <a:fld id="{B63114A6-CD5D-4EF3-B840-4D21D26A7E1F}" type="slidenum">
              <a:rPr lang="en-US" smtClean="0"/>
              <a:t>‹#›</a:t>
            </a:fld>
            <a:endParaRPr lang="en-US"/>
          </a:p>
        </p:txBody>
      </p:sp>
    </p:spTree>
    <p:extLst>
      <p:ext uri="{BB962C8B-B14F-4D97-AF65-F5344CB8AC3E}">
        <p14:creationId xmlns:p14="http://schemas.microsoft.com/office/powerpoint/2010/main" val="80902531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26899" y="5670002"/>
            <a:ext cx="4934107"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75306" y="5670002"/>
            <a:ext cx="2625695"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349240"/>
          </a:xfrm>
          <a:prstGeom prst="rect">
            <a:avLst/>
          </a:prstGeom>
          <a:solidFill>
            <a:schemeClr val="bg1"/>
          </a:solidFill>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extLst>
      <p:ext uri="{BB962C8B-B14F-4D97-AF65-F5344CB8AC3E}">
        <p14:creationId xmlns:p14="http://schemas.microsoft.com/office/powerpoint/2010/main" val="650309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990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0333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bg1">
                    <a:lumMod val="95000"/>
                  </a:schemeClr>
                </a:solidFill>
                <a:latin typeface="Gill Sans MT" panose="020B05020201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extLst>
      <p:ext uri="{BB962C8B-B14F-4D97-AF65-F5344CB8AC3E}">
        <p14:creationId xmlns:p14="http://schemas.microsoft.com/office/powerpoint/2010/main" val="270289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186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8342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507492" y="2032000"/>
            <a:ext cx="380619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66310" y="2029968"/>
            <a:ext cx="380619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300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3092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483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4648200" y="1600202"/>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316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287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120" y="5791200"/>
            <a:ext cx="914400" cy="914400"/>
          </a:xfrm>
          <a:prstGeom prst="rect">
            <a:avLst/>
          </a:prstGeom>
        </p:spPr>
      </p:pic>
      <p:sp>
        <p:nvSpPr>
          <p:cNvPr id="4" name="Text Placeholder 3"/>
          <p:cNvSpPr>
            <a:spLocks noGrp="1"/>
          </p:cNvSpPr>
          <p:nvPr>
            <p:ph type="body" sz="half" idx="2"/>
          </p:nvPr>
        </p:nvSpPr>
        <p:spPr>
          <a:xfrm>
            <a:off x="297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3" name="Content Placeholder 2"/>
          <p:cNvSpPr>
            <a:spLocks noGrp="1"/>
          </p:cNvSpPr>
          <p:nvPr>
            <p:ph idx="1"/>
          </p:nvPr>
        </p:nvSpPr>
        <p:spPr>
          <a:xfrm>
            <a:off x="4088990" y="10668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3893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002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12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39100" y="5791200"/>
            <a:ext cx="914400" cy="914400"/>
          </a:xfrm>
          <a:prstGeom prst="rect">
            <a:avLst/>
          </a:prstGeom>
        </p:spPr>
      </p:pic>
    </p:spTree>
    <p:extLst>
      <p:ext uri="{BB962C8B-B14F-4D97-AF65-F5344CB8AC3E}">
        <p14:creationId xmlns:p14="http://schemas.microsoft.com/office/powerpoint/2010/main" val="2522840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18" y="5610226"/>
            <a:ext cx="8085582"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3178" y="5647880"/>
            <a:ext cx="914400" cy="914400"/>
          </a:xfrm>
          <a:prstGeom prst="rect">
            <a:avLst/>
          </a:prstGeom>
        </p:spPr>
      </p:pic>
    </p:spTree>
    <p:extLst>
      <p:ext uri="{BB962C8B-B14F-4D97-AF65-F5344CB8AC3E}">
        <p14:creationId xmlns:p14="http://schemas.microsoft.com/office/powerpoint/2010/main" val="409416055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210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8"/>
            <a:ext cx="5800725"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6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7846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14350" y="6412447"/>
            <a:ext cx="3086100" cy="228600"/>
          </a:xfrm>
          <a:prstGeom prst="rect">
            <a:avLst/>
          </a:prstGeom>
        </p:spPr>
        <p:txBody>
          <a:bodyPr/>
          <a:lstStyle>
            <a:lvl1pPr>
              <a:defRPr>
                <a:solidFill>
                  <a:srgbClr val="FFFFFF">
                    <a:alpha val="75000"/>
                  </a:srgbClr>
                </a:solidFill>
              </a:defRPr>
            </a:lvl1pPr>
          </a:lstStyle>
          <a:p>
            <a:fld id="{D0DABAB5-9974-4D11-95D9-41BA52015455}" type="datetimeFigureOut">
              <a:rPr lang="en-US" smtClean="0"/>
              <a:t>4/17/2024</a:t>
            </a:fld>
            <a:endParaRPr lang="en-US"/>
          </a:p>
        </p:txBody>
      </p:sp>
      <p:sp>
        <p:nvSpPr>
          <p:cNvPr id="6" name="Footer Placeholder 5"/>
          <p:cNvSpPr>
            <a:spLocks noGrp="1"/>
          </p:cNvSpPr>
          <p:nvPr>
            <p:ph type="ftr" sz="quarter" idx="11"/>
          </p:nvPr>
        </p:nvSpPr>
        <p:spPr>
          <a:xfrm>
            <a:off x="514350" y="6554697"/>
            <a:ext cx="3771900" cy="228600"/>
          </a:xfrm>
          <a:prstGeom prst="rect">
            <a:avLst/>
          </a:prstGeom>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lvl1pPr>
              <a:defRPr>
                <a:solidFill>
                  <a:srgbClr val="FFFFFF">
                    <a:alpha val="20000"/>
                  </a:srgbClr>
                </a:solidFill>
              </a:defRPr>
            </a:lvl1pPr>
          </a:lstStyle>
          <a:p>
            <a:fld id="{B63114A6-CD5D-4EF3-B840-4D21D26A7E1F}" type="slidenum">
              <a:rPr lang="en-US" smtClean="0"/>
              <a:t>‹#›</a:t>
            </a:fld>
            <a:endParaRPr lang="en-US"/>
          </a:p>
        </p:txBody>
      </p:sp>
    </p:spTree>
    <p:extLst>
      <p:ext uri="{BB962C8B-B14F-4D97-AF65-F5344CB8AC3E}">
        <p14:creationId xmlns:p14="http://schemas.microsoft.com/office/powerpoint/2010/main" val="268961758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26899" y="5670002"/>
            <a:ext cx="4934107"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75306" y="5670002"/>
            <a:ext cx="2625695"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349240"/>
          </a:xfrm>
          <a:prstGeom prst="rect">
            <a:avLst/>
          </a:prstGeom>
          <a:solidFill>
            <a:schemeClr val="bg1"/>
          </a:solidFill>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extLst>
      <p:ext uri="{BB962C8B-B14F-4D97-AF65-F5344CB8AC3E}">
        <p14:creationId xmlns:p14="http://schemas.microsoft.com/office/powerpoint/2010/main" val="3150470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395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126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bg1">
                    <a:lumMod val="95000"/>
                  </a:schemeClr>
                </a:solidFill>
                <a:latin typeface="Gill Sans MT" panose="020B05020201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5" name="Group 4"/>
          <p:cNvGrpSpPr/>
          <p:nvPr/>
        </p:nvGrpSpPr>
        <p:grpSpPr>
          <a:xfrm>
            <a:off x="8115300" y="5670002"/>
            <a:ext cx="914400" cy="914400"/>
            <a:chOff x="8115300" y="5670002"/>
            <a:chExt cx="914400" cy="914400"/>
          </a:xfrm>
        </p:grpSpPr>
        <p:sp>
          <p:nvSpPr>
            <p:cNvPr id="6" name="Oval 5"/>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1061044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5296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507492" y="2032000"/>
            <a:ext cx="380619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66310" y="2029968"/>
            <a:ext cx="380619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76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363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4648200" y="1600202"/>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54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bg1">
                    <a:lumMod val="95000"/>
                  </a:schemeClr>
                </a:solidFill>
                <a:latin typeface="Gill Sans MT" panose="020B05020201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extLst>
      <p:ext uri="{BB962C8B-B14F-4D97-AF65-F5344CB8AC3E}">
        <p14:creationId xmlns:p14="http://schemas.microsoft.com/office/powerpoint/2010/main" val="2187398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287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297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3" name="Content Placeholder 2"/>
          <p:cNvSpPr>
            <a:spLocks noGrp="1"/>
          </p:cNvSpPr>
          <p:nvPr>
            <p:ph idx="1"/>
          </p:nvPr>
        </p:nvSpPr>
        <p:spPr>
          <a:xfrm>
            <a:off x="4088990" y="10668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p:nvGrpSpPr>
        <p:grpSpPr>
          <a:xfrm>
            <a:off x="287120" y="5791200"/>
            <a:ext cx="914400" cy="914400"/>
            <a:chOff x="8115300" y="5670002"/>
            <a:chExt cx="914400" cy="914400"/>
          </a:xfrm>
        </p:grpSpPr>
        <p:sp>
          <p:nvSpPr>
            <p:cNvPr id="10" name="Oval 9"/>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2789171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002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12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grpSp>
        <p:nvGrpSpPr>
          <p:cNvPr id="8" name="Group 7"/>
          <p:cNvGrpSpPr/>
          <p:nvPr/>
        </p:nvGrpSpPr>
        <p:grpSpPr>
          <a:xfrm>
            <a:off x="8039100" y="5791200"/>
            <a:ext cx="914400" cy="914400"/>
            <a:chOff x="8115300" y="5670002"/>
            <a:chExt cx="914400" cy="914400"/>
          </a:xfrm>
        </p:grpSpPr>
        <p:sp>
          <p:nvSpPr>
            <p:cNvPr id="10" name="Oval 9"/>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3047390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18" y="5610226"/>
            <a:ext cx="8085582"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grpSp>
        <p:nvGrpSpPr>
          <p:cNvPr id="9" name="Group 8"/>
          <p:cNvGrpSpPr/>
          <p:nvPr/>
        </p:nvGrpSpPr>
        <p:grpSpPr>
          <a:xfrm>
            <a:off x="8115300" y="5670002"/>
            <a:ext cx="914400" cy="914400"/>
            <a:chOff x="8115300" y="5670002"/>
            <a:chExt cx="914400" cy="914400"/>
          </a:xfrm>
        </p:grpSpPr>
        <p:sp>
          <p:nvSpPr>
            <p:cNvPr id="10" name="Oval 9"/>
            <p:cNvSpPr/>
            <p:nvPr userDrawn="1"/>
          </p:nvSpPr>
          <p:spPr>
            <a:xfrm>
              <a:off x="8115300" y="5670002"/>
              <a:ext cx="914400" cy="914400"/>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104950025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1987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8"/>
            <a:ext cx="5800725"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3447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26899" y="5670002"/>
            <a:ext cx="4934107"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75306" y="5670002"/>
            <a:ext cx="2625695"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349240"/>
          </a:xfrm>
          <a:prstGeom prst="rect">
            <a:avLst/>
          </a:prstGeom>
          <a:solidFill>
            <a:schemeClr val="bg1"/>
          </a:solidFill>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15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56308" y="5758490"/>
            <a:ext cx="914400" cy="91440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4050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507492" y="2032000"/>
            <a:ext cx="380619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66310" y="2029968"/>
            <a:ext cx="380619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Click to edit Master text styles</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287120" y="542282"/>
            <a:ext cx="2928129" cy="1920240"/>
          </a:xfrm>
        </p:spPr>
        <p:txBody>
          <a:bodyPr anchor="ctr" anchorCtr="0">
            <a:noAutofit/>
          </a:bodyPr>
          <a:lstStyle>
            <a:lvl1pPr algn="l">
              <a:lnSpc>
                <a:spcPct val="85000"/>
              </a:lnSpc>
              <a:defRPr sz="3600" spc="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76685" y="542281"/>
            <a:ext cx="4572000" cy="5916575"/>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7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120" y="5791200"/>
            <a:ext cx="914400" cy="914400"/>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002120" y="542282"/>
            <a:ext cx="2928129"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12181" y="2511813"/>
            <a:ext cx="294131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48934" y="5670002"/>
            <a:ext cx="914400" cy="91440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18" y="5610226"/>
            <a:ext cx="8085582"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15300" y="5670002"/>
            <a:ext cx="914400" cy="91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8"/>
            <a:ext cx="5800725"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14350" y="6412447"/>
            <a:ext cx="3086100" cy="228600"/>
          </a:xfrm>
          <a:prstGeom prst="rect">
            <a:avLst/>
          </a:prstGeom>
        </p:spPr>
        <p:txBody>
          <a:bodyPr/>
          <a:lstStyle>
            <a:lvl1pPr>
              <a:defRPr>
                <a:solidFill>
                  <a:srgbClr val="FFFFFF">
                    <a:alpha val="75000"/>
                  </a:srgbClr>
                </a:solidFill>
              </a:defRPr>
            </a:lvl1pPr>
          </a:lstStyle>
          <a:p>
            <a:fld id="{2FA9F897-B908-4BA1-AE4F-CF9F2298B0F6}" type="datetimeFigureOut">
              <a:rPr lang="en-US" smtClean="0"/>
              <a:pPr/>
              <a:t>4/17/2024</a:t>
            </a:fld>
            <a:endParaRPr lang="en-US"/>
          </a:p>
        </p:txBody>
      </p:sp>
      <p:sp>
        <p:nvSpPr>
          <p:cNvPr id="6" name="Footer Placeholder 5"/>
          <p:cNvSpPr>
            <a:spLocks noGrp="1"/>
          </p:cNvSpPr>
          <p:nvPr>
            <p:ph type="ftr" sz="quarter" idx="11"/>
          </p:nvPr>
        </p:nvSpPr>
        <p:spPr>
          <a:xfrm>
            <a:off x="514350" y="6554697"/>
            <a:ext cx="3771900" cy="228600"/>
          </a:xfrm>
          <a:prstGeom prst="rect">
            <a:avLst/>
          </a:prstGeom>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37870041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507492" y="2032000"/>
            <a:ext cx="380619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66310" y="2029968"/>
            <a:ext cx="380619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1328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959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495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687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382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181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07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646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7312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38110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43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78239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17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81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4648200" y="1600202"/>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6.pn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343" y="280458"/>
            <a:ext cx="8627806"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6966" y="1993395"/>
            <a:ext cx="861255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6738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343" y="280458"/>
            <a:ext cx="8627806"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6966" y="1993395"/>
            <a:ext cx="861255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92143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343" y="280458"/>
            <a:ext cx="8627806"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6966" y="1993395"/>
            <a:ext cx="861255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355940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343" y="280458"/>
            <a:ext cx="8627806"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6966" y="1993395"/>
            <a:ext cx="8612550"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3262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4/18/2024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914128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hyperlink" Target="mailto:Tracey.Manz@osumc.edu" TargetMode="External"/><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hyperlink" Target="https://openclipart.org/detail/367" TargetMode="External"/><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hyperlink" Target="https://pixabay.com/en/mug-beer-froth-alcohol-drink-307755/" TargetMode="External"/><Relationship Id="rId2" Type="http://schemas.openxmlformats.org/officeDocument/2006/relationships/image" Target="../media/image44.jpeg"/><Relationship Id="rId1" Type="http://schemas.openxmlformats.org/officeDocument/2006/relationships/slideLayout" Target="../slideLayouts/slideLayout66.xml"/><Relationship Id="rId6" Type="http://schemas.openxmlformats.org/officeDocument/2006/relationships/hyperlink" Target="https://www.pngall.com/video-game-png/download/31155" TargetMode="External"/><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hyperlink" Target="https://pixabay.com/en/candy-pieces-sweet-sugar-treat-25390/" TargetMode="External"/><Relationship Id="rId4" Type="http://schemas.openxmlformats.org/officeDocument/2006/relationships/image" Target="../media/image46.jp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6.xml"/><Relationship Id="rId5" Type="http://schemas.openxmlformats.org/officeDocument/2006/relationships/image" Target="../media/image53.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6.xml"/><Relationship Id="rId5" Type="http://schemas.openxmlformats.org/officeDocument/2006/relationships/image" Target="../media/image57.pn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73.tiff"/></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59.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86.png"/><Relationship Id="rId4" Type="http://schemas.openxmlformats.org/officeDocument/2006/relationships/image" Target="../media/image85.tiff"/></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87.tiff"/></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88.tiff"/></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89.tiff"/></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90.tiff"/></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91.tiff"/></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27.png"/><Relationship Id="rId12"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image" Target="../media/image40.png"/><Relationship Id="rId11" Type="http://schemas.openxmlformats.org/officeDocument/2006/relationships/image" Target="../media/image115.png"/><Relationship Id="rId5" Type="http://schemas.openxmlformats.org/officeDocument/2006/relationships/image" Target="../media/image39.png"/><Relationship Id="rId15" Type="http://schemas.openxmlformats.org/officeDocument/2006/relationships/image" Target="../media/image119.png"/><Relationship Id="rId10" Type="http://schemas.openxmlformats.org/officeDocument/2006/relationships/image" Target="../media/image71.emf"/><Relationship Id="rId4" Type="http://schemas.openxmlformats.org/officeDocument/2006/relationships/image" Target="../media/image113.png"/><Relationship Id="rId9" Type="http://schemas.openxmlformats.org/officeDocument/2006/relationships/image" Target="../media/image114.png"/><Relationship Id="rId14" Type="http://schemas.openxmlformats.org/officeDocument/2006/relationships/image" Target="../media/image118.png"/></Relationships>
</file>

<file path=ppt/slides/_rels/slide54.xml.rels><?xml version="1.0" encoding="UTF-8" standalone="yes"?>
<Relationships xmlns="http://schemas.openxmlformats.org/package/2006/relationships"><Relationship Id="rId8" Type="http://schemas.openxmlformats.org/officeDocument/2006/relationships/hyperlink" Target="http://www.dodd.org/" TargetMode="External"/><Relationship Id="rId3" Type="http://schemas.openxmlformats.org/officeDocument/2006/relationships/image" Target="../media/image120.png"/><Relationship Id="rId7" Type="http://schemas.openxmlformats.org/officeDocument/2006/relationships/hyperlink" Target="http://www.lifecoursetools.com/" TargetMode="External"/><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hyperlink" Target="http://www.lif/" TargetMode="External"/><Relationship Id="rId11" Type="http://schemas.openxmlformats.org/officeDocument/2006/relationships/image" Target="../media/image124.jpg"/><Relationship Id="rId5" Type="http://schemas.openxmlformats.org/officeDocument/2006/relationships/hyperlink" Target="https://ddc.ohio.gov/" TargetMode="External"/><Relationship Id="rId10" Type="http://schemas.openxmlformats.org/officeDocument/2006/relationships/image" Target="../media/image123.png"/><Relationship Id="rId4" Type="http://schemas.openxmlformats.org/officeDocument/2006/relationships/image" Target="../media/image121.png"/><Relationship Id="rId9"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03137"/>
            <a:ext cx="6730409" cy="1783476"/>
          </a:xfrm>
        </p:spPr>
        <p:txBody>
          <a:bodyPr/>
          <a:lstStyle/>
          <a:p>
            <a:r>
              <a:rPr lang="en-US" sz="3600" dirty="0"/>
              <a:t>Charting the LifeCourse</a:t>
            </a:r>
            <a:br>
              <a:rPr lang="en-US" sz="3600" dirty="0"/>
            </a:br>
            <a:r>
              <a:rPr lang="en-US" sz="3600" dirty="0"/>
              <a:t>Parent Mentor Conference</a:t>
            </a:r>
            <a:endParaRPr lang="en-US" dirty="0"/>
          </a:p>
        </p:txBody>
      </p:sp>
      <p:sp>
        <p:nvSpPr>
          <p:cNvPr id="3" name="Subtitle 2"/>
          <p:cNvSpPr>
            <a:spLocks noGrp="1"/>
          </p:cNvSpPr>
          <p:nvPr>
            <p:ph type="subTitle" idx="1"/>
          </p:nvPr>
        </p:nvSpPr>
        <p:spPr>
          <a:xfrm>
            <a:off x="5769251" y="6028010"/>
            <a:ext cx="2076674" cy="533729"/>
          </a:xfrm>
        </p:spPr>
        <p:txBody>
          <a:bodyPr>
            <a:normAutofit/>
          </a:bodyPr>
          <a:lstStyle/>
          <a:p>
            <a:r>
              <a:rPr lang="en-US" dirty="0"/>
              <a:t>April 19, 2023</a:t>
            </a:r>
          </a:p>
        </p:txBody>
      </p:sp>
      <p:pic>
        <p:nvPicPr>
          <p:cNvPr id="4" name="Picture Placeholder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675861" y="0"/>
            <a:ext cx="10652085" cy="5327374"/>
          </a:xfrm>
          <a:prstGeom prst="rect">
            <a:avLst/>
          </a:prstGeom>
        </p:spPr>
      </p:pic>
    </p:spTree>
    <p:extLst>
      <p:ext uri="{BB962C8B-B14F-4D97-AF65-F5344CB8AC3E}">
        <p14:creationId xmlns:p14="http://schemas.microsoft.com/office/powerpoint/2010/main" val="2054688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16933"/>
            <a:ext cx="8176438" cy="1202267"/>
          </a:xfrm>
        </p:spPr>
        <p:txBody>
          <a:bodyPr>
            <a:noAutofit/>
          </a:bodyPr>
          <a:lstStyle/>
          <a:p>
            <a:pPr algn="ctr">
              <a:defRPr/>
            </a:pPr>
            <a:r>
              <a:rPr lang="en-US" altLang="en-US" sz="4400" dirty="0"/>
              <a:t>Where do People with I/DD Live?</a:t>
            </a:r>
          </a:p>
        </p:txBody>
      </p:sp>
      <p:graphicFrame>
        <p:nvGraphicFramePr>
          <p:cNvPr id="4" name="Content Placeholder 3"/>
          <p:cNvGraphicFramePr>
            <a:graphicFrameLocks noGrp="1"/>
          </p:cNvGraphicFramePr>
          <p:nvPr>
            <p:ph idx="1"/>
          </p:nvPr>
        </p:nvGraphicFramePr>
        <p:xfrm>
          <a:off x="691940" y="990600"/>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0725" name="TextBox 1"/>
          <p:cNvSpPr txBox="1">
            <a:spLocks noChangeArrowheads="1"/>
          </p:cNvSpPr>
          <p:nvPr/>
        </p:nvSpPr>
        <p:spPr bwMode="auto">
          <a:xfrm>
            <a:off x="228600" y="5562600"/>
            <a:ext cx="8915400" cy="57708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1050" dirty="0"/>
              <a:t>Anderson, L.L., Larson, S.A., Kardell, Y., Hallas-</a:t>
            </a:r>
            <a:r>
              <a:rPr lang="en-US" sz="1050" dirty="0" err="1"/>
              <a:t>Muchow</a:t>
            </a:r>
            <a:r>
              <a:rPr lang="en-US" sz="1050" dirty="0"/>
              <a:t>, L., Aiken, F., Hewitt, A., Agosta, J., Fay, M.L., &amp; Sowers, M. (2015). Supporting Individuals with Intellectual or Developmental Disabilities and their Families: Status and Trends through 2013.  Minneapolis: University of Minnesota, Research and Training Center on Community Living, Institute on Community Integration.</a:t>
            </a:r>
            <a:endParaRPr lang="en-US" altLang="en-US" sz="1050" dirty="0"/>
          </a:p>
        </p:txBody>
      </p:sp>
      <p:sp>
        <p:nvSpPr>
          <p:cNvPr id="3" name="Rectangle 2"/>
          <p:cNvSpPr/>
          <p:nvPr/>
        </p:nvSpPr>
        <p:spPr>
          <a:xfrm>
            <a:off x="3352800" y="3962400"/>
            <a:ext cx="2971800" cy="1323439"/>
          </a:xfrm>
          <a:prstGeom prst="rect">
            <a:avLst/>
          </a:prstGeom>
        </p:spPr>
        <p:txBody>
          <a:bodyPr wrap="square">
            <a:spAutoFit/>
          </a:bodyPr>
          <a:lstStyle/>
          <a:p>
            <a:pPr algn="ctr" defTabSz="914400"/>
            <a:r>
              <a:rPr lang="en-US" altLang="en-US" sz="2000" b="1" spc="30" dirty="0">
                <a:solidFill>
                  <a:schemeClr val="bg1"/>
                </a:solidFill>
              </a:rPr>
              <a:t>89% living in own homes and/or are supported </a:t>
            </a:r>
            <a:br>
              <a:rPr lang="en-US" altLang="en-US" sz="2000" b="1" spc="30" dirty="0">
                <a:solidFill>
                  <a:schemeClr val="bg1"/>
                </a:solidFill>
              </a:rPr>
            </a:br>
            <a:r>
              <a:rPr lang="en-US" altLang="en-US" sz="2000" b="1" spc="30" dirty="0">
                <a:solidFill>
                  <a:schemeClr val="bg1"/>
                </a:solidFill>
              </a:rPr>
              <a:t>by family</a:t>
            </a:r>
            <a:endParaRPr lang="en-US" sz="2000" b="1" spc="30" dirty="0">
              <a:solidFill>
                <a:schemeClr val="bg1"/>
              </a:solidFill>
            </a:endParaRPr>
          </a:p>
        </p:txBody>
      </p:sp>
    </p:spTree>
    <p:extLst>
      <p:ext uri="{BB962C8B-B14F-4D97-AF65-F5344CB8AC3E}">
        <p14:creationId xmlns:p14="http://schemas.microsoft.com/office/powerpoint/2010/main" val="78065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991203" y="1422873"/>
            <a:ext cx="3959756" cy="39597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482368" y="0"/>
            <a:ext cx="8079581" cy="1114425"/>
          </a:xfrm>
        </p:spPr>
        <p:txBody>
          <a:bodyPr>
            <a:normAutofit/>
          </a:bodyPr>
          <a:lstStyle/>
          <a:p>
            <a:pPr algn="ctr"/>
            <a:r>
              <a:rPr lang="en-US" dirty="0"/>
              <a:t>What We Want to See…</a:t>
            </a:r>
            <a:endParaRPr lang="en-US" sz="4400"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635515" y="3248527"/>
            <a:ext cx="2134102" cy="213410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298546" y="3248527"/>
            <a:ext cx="2115382" cy="21153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89186" y="5360150"/>
            <a:ext cx="2115382" cy="861774"/>
          </a:xfrm>
          <a:prstGeom prst="rect">
            <a:avLst/>
          </a:prstGeom>
        </p:spPr>
        <p:txBody>
          <a:bodyPr wrap="square">
            <a:spAutoFit/>
          </a:bodyPr>
          <a:lstStyle/>
          <a:p>
            <a:pPr algn="ctr">
              <a:lnSpc>
                <a:spcPts val="1520"/>
              </a:lnSpc>
            </a:pPr>
            <a:r>
              <a:rPr lang="en-US" sz="1600" b="1" dirty="0"/>
              <a:t>75% </a:t>
            </a:r>
          </a:p>
          <a:p>
            <a:pPr algn="ctr">
              <a:lnSpc>
                <a:spcPts val="1520"/>
              </a:lnSpc>
            </a:pPr>
            <a:r>
              <a:rPr lang="en-US" sz="1600" dirty="0"/>
              <a:t>People with I/DD not receiving formal       DD services</a:t>
            </a:r>
          </a:p>
        </p:txBody>
      </p:sp>
      <p:sp>
        <p:nvSpPr>
          <p:cNvPr id="3" name="Rectangle 2"/>
          <p:cNvSpPr/>
          <p:nvPr/>
        </p:nvSpPr>
        <p:spPr>
          <a:xfrm>
            <a:off x="2635514" y="5382629"/>
            <a:ext cx="2134103" cy="913070"/>
          </a:xfrm>
          <a:prstGeom prst="rect">
            <a:avLst/>
          </a:prstGeom>
        </p:spPr>
        <p:txBody>
          <a:bodyPr wrap="square">
            <a:spAutoFit/>
          </a:bodyPr>
          <a:lstStyle/>
          <a:p>
            <a:pPr algn="ctr">
              <a:lnSpc>
                <a:spcPts val="1560"/>
              </a:lnSpc>
            </a:pPr>
            <a:r>
              <a:rPr lang="en-US" sz="1600" b="1" dirty="0"/>
              <a:t>25% </a:t>
            </a:r>
          </a:p>
          <a:p>
            <a:pPr algn="ctr">
              <a:lnSpc>
                <a:spcPts val="1560"/>
              </a:lnSpc>
            </a:pPr>
            <a:r>
              <a:rPr lang="en-US" sz="1600" dirty="0"/>
              <a:t>People with I/DD receiving formal DD ser</a:t>
            </a:r>
            <a:r>
              <a:rPr lang="en-US" dirty="0"/>
              <a:t>vices</a:t>
            </a:r>
          </a:p>
        </p:txBody>
      </p:sp>
      <p:sp>
        <p:nvSpPr>
          <p:cNvPr id="5" name="Rectangle 4"/>
          <p:cNvSpPr/>
          <p:nvPr/>
        </p:nvSpPr>
        <p:spPr>
          <a:xfrm>
            <a:off x="5810831" y="5378870"/>
            <a:ext cx="2320499" cy="861774"/>
          </a:xfrm>
          <a:prstGeom prst="rect">
            <a:avLst/>
          </a:prstGeom>
        </p:spPr>
        <p:txBody>
          <a:bodyPr wrap="square">
            <a:spAutoFit/>
          </a:bodyPr>
          <a:lstStyle/>
          <a:p>
            <a:pPr algn="ctr">
              <a:lnSpc>
                <a:spcPts val="1520"/>
              </a:lnSpc>
            </a:pPr>
            <a:r>
              <a:rPr lang="en-US" sz="1600" b="1" dirty="0"/>
              <a:t>100%</a:t>
            </a:r>
          </a:p>
          <a:p>
            <a:pPr algn="ctr">
              <a:lnSpc>
                <a:spcPts val="1520"/>
              </a:lnSpc>
            </a:pPr>
            <a:r>
              <a:rPr lang="en-US" sz="1600" dirty="0"/>
              <a:t>People with I/DD receiving integrated services and supports</a:t>
            </a:r>
          </a:p>
        </p:txBody>
      </p:sp>
    </p:spTree>
    <p:extLst>
      <p:ext uri="{BB962C8B-B14F-4D97-AF65-F5344CB8AC3E}">
        <p14:creationId xmlns:p14="http://schemas.microsoft.com/office/powerpoint/2010/main" val="124353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1900" y="148856"/>
            <a:ext cx="7687982" cy="1552353"/>
          </a:xfrm>
        </p:spPr>
        <p:txBody>
          <a:bodyPr>
            <a:noAutofit/>
          </a:bodyPr>
          <a:lstStyle/>
          <a:p>
            <a:pPr algn="ctr"/>
            <a:r>
              <a:rPr lang="en-US" sz="4400" dirty="0"/>
              <a:t>Reciprocal Roles of                   ALL Family Members</a:t>
            </a:r>
          </a:p>
        </p:txBody>
      </p:sp>
      <p:graphicFrame>
        <p:nvGraphicFramePr>
          <p:cNvPr id="2" name="Content Placeholder 1"/>
          <p:cNvGraphicFramePr>
            <a:graphicFrameLocks noGrp="1"/>
          </p:cNvGraphicFramePr>
          <p:nvPr>
            <p:ph idx="1"/>
          </p:nvPr>
        </p:nvGraphicFramePr>
        <p:xfrm>
          <a:off x="506413" y="1859214"/>
          <a:ext cx="8066088" cy="4036094"/>
        </p:xfrm>
        <a:graphic>
          <a:graphicData uri="http://schemas.openxmlformats.org/drawingml/2006/table">
            <a:tbl>
              <a:tblPr bandRow="1">
                <a:tableStyleId>{00A15C55-8517-42AA-B614-E9B94910E393}</a:tableStyleId>
              </a:tblPr>
              <a:tblGrid>
                <a:gridCol w="4033044">
                  <a:extLst>
                    <a:ext uri="{9D8B030D-6E8A-4147-A177-3AD203B41FA5}">
                      <a16:colId xmlns:a16="http://schemas.microsoft.com/office/drawing/2014/main" val="20000"/>
                    </a:ext>
                  </a:extLst>
                </a:gridCol>
                <a:gridCol w="4033044">
                  <a:extLst>
                    <a:ext uri="{9D8B030D-6E8A-4147-A177-3AD203B41FA5}">
                      <a16:colId xmlns:a16="http://schemas.microsoft.com/office/drawing/2014/main" val="20001"/>
                    </a:ext>
                  </a:extLst>
                </a:gridCol>
              </a:tblGrid>
              <a:tr h="623637">
                <a:tc rowSpan="3">
                  <a:txBody>
                    <a:bodyPr/>
                    <a:lstStyle/>
                    <a:p>
                      <a:pPr lvl="3"/>
                      <a:r>
                        <a:rPr lang="en-US" sz="3200" b="0" dirty="0">
                          <a:latin typeface="+mj-lt"/>
                        </a:rPr>
                        <a:t>Caring About</a:t>
                      </a:r>
                    </a:p>
                  </a:txBody>
                  <a:tcPr anchor="ctr">
                    <a:solidFill>
                      <a:schemeClr val="accent4">
                        <a:lumMod val="20000"/>
                        <a:lumOff val="80000"/>
                      </a:schemeClr>
                    </a:solidFill>
                  </a:tcPr>
                </a:tc>
                <a:tc>
                  <a:txBody>
                    <a:bodyPr/>
                    <a:lstStyle/>
                    <a:p>
                      <a:r>
                        <a:rPr lang="en-US" sz="2200" b="0" i="0" u="none" strike="noStrike" kern="1200" baseline="0" dirty="0">
                          <a:solidFill>
                            <a:schemeClr val="dk1"/>
                          </a:solidFill>
                          <a:latin typeface="+mn-lt"/>
                          <a:ea typeface="+mn-ea"/>
                          <a:cs typeface="+mn-cs"/>
                        </a:rPr>
                        <a:t>Affection &amp; Self-Esteem</a:t>
                      </a:r>
                    </a:p>
                  </a:txBody>
                  <a:tcPr anchor="ctr">
                    <a:solidFill>
                      <a:schemeClr val="accent4">
                        <a:lumMod val="20000"/>
                        <a:lumOff val="80000"/>
                      </a:schemeClr>
                    </a:solidFill>
                  </a:tcPr>
                </a:tc>
                <a:extLst>
                  <a:ext uri="{0D108BD9-81ED-4DB2-BD59-A6C34878D82A}">
                    <a16:rowId xmlns:a16="http://schemas.microsoft.com/office/drawing/2014/main" val="10000"/>
                  </a:ext>
                </a:extLst>
              </a:tr>
              <a:tr h="623636">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a:solidFill>
                            <a:schemeClr val="dk1"/>
                          </a:solidFill>
                          <a:latin typeface="+mn-lt"/>
                          <a:ea typeface="+mn-ea"/>
                          <a:cs typeface="+mn-cs"/>
                        </a:rPr>
                        <a:t>Repository of knowledge</a:t>
                      </a:r>
                    </a:p>
                  </a:txBody>
                  <a:tcPr anchor="ctr">
                    <a:solidFill>
                      <a:schemeClr val="accent4">
                        <a:lumMod val="20000"/>
                        <a:lumOff val="80000"/>
                      </a:schemeClr>
                    </a:solidFill>
                  </a:tcPr>
                </a:tc>
                <a:extLst>
                  <a:ext uri="{0D108BD9-81ED-4DB2-BD59-A6C34878D82A}">
                    <a16:rowId xmlns:a16="http://schemas.microsoft.com/office/drawing/2014/main" val="10001"/>
                  </a:ext>
                </a:extLst>
              </a:tr>
              <a:tr h="623637">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a:solidFill>
                            <a:schemeClr val="dk1"/>
                          </a:solidFill>
                          <a:latin typeface="+mn-lt"/>
                          <a:ea typeface="+mn-ea"/>
                          <a:cs typeface="+mn-cs"/>
                        </a:rPr>
                        <a:t>Lifetime commitment</a:t>
                      </a:r>
                    </a:p>
                  </a:txBody>
                  <a:tcPr anchor="ctr">
                    <a:solidFill>
                      <a:schemeClr val="accent4">
                        <a:lumMod val="20000"/>
                        <a:lumOff val="80000"/>
                      </a:schemeClr>
                    </a:solidFill>
                  </a:tcPr>
                </a:tc>
                <a:extLst>
                  <a:ext uri="{0D108BD9-81ED-4DB2-BD59-A6C34878D82A}">
                    <a16:rowId xmlns:a16="http://schemas.microsoft.com/office/drawing/2014/main" val="10002"/>
                  </a:ext>
                </a:extLst>
              </a:tr>
              <a:tr h="467728">
                <a:tc rowSpan="4">
                  <a:txBody>
                    <a:bodyPr/>
                    <a:lstStyle/>
                    <a:p>
                      <a:pPr lvl="3"/>
                      <a:r>
                        <a:rPr lang="en-US" sz="3200" b="0" dirty="0">
                          <a:latin typeface="+mj-lt"/>
                        </a:rPr>
                        <a:t>Caring For</a:t>
                      </a:r>
                    </a:p>
                  </a:txBody>
                  <a:tcPr anchor="ctr"/>
                </a:tc>
                <a:tc>
                  <a:txBody>
                    <a:bodyPr/>
                    <a:lstStyle/>
                    <a:p>
                      <a:r>
                        <a:rPr lang="en-US" sz="2200" dirty="0"/>
                        <a:t>Provider of day-to-day care</a:t>
                      </a:r>
                    </a:p>
                  </a:txBody>
                  <a:tcPr>
                    <a:solidFill>
                      <a:srgbClr val="F5E8F9"/>
                    </a:solidFill>
                  </a:tcPr>
                </a:tc>
                <a:extLst>
                  <a:ext uri="{0D108BD9-81ED-4DB2-BD59-A6C34878D82A}">
                    <a16:rowId xmlns:a16="http://schemas.microsoft.com/office/drawing/2014/main" val="10003"/>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Material/Financial</a:t>
                      </a:r>
                    </a:p>
                  </a:txBody>
                  <a:tcPr>
                    <a:solidFill>
                      <a:srgbClr val="F5E8F9"/>
                    </a:solidFill>
                  </a:tcPr>
                </a:tc>
                <a:extLst>
                  <a:ext uri="{0D108BD9-81ED-4DB2-BD59-A6C34878D82A}">
                    <a16:rowId xmlns:a16="http://schemas.microsoft.com/office/drawing/2014/main" val="10004"/>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Facilitator of inclusion and membership</a:t>
                      </a:r>
                    </a:p>
                  </a:txBody>
                  <a:tcPr>
                    <a:solidFill>
                      <a:srgbClr val="F5E8F9"/>
                    </a:solidFill>
                  </a:tcPr>
                </a:tc>
                <a:extLst>
                  <a:ext uri="{0D108BD9-81ED-4DB2-BD59-A6C34878D82A}">
                    <a16:rowId xmlns:a16="http://schemas.microsoft.com/office/drawing/2014/main" val="10005"/>
                  </a:ext>
                </a:extLst>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Advocate for support </a:t>
                      </a:r>
                    </a:p>
                  </a:txBody>
                  <a:tcPr>
                    <a:solidFill>
                      <a:srgbClr val="F5E8F9"/>
                    </a:solidFill>
                  </a:tcPr>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876" y="2227107"/>
            <a:ext cx="1143000" cy="1143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5483" y="4188510"/>
            <a:ext cx="1143000" cy="1143000"/>
          </a:xfrm>
          <a:prstGeom prst="rect">
            <a:avLst/>
          </a:prstGeom>
        </p:spPr>
      </p:pic>
      <p:sp>
        <p:nvSpPr>
          <p:cNvPr id="4" name="TextBox 3"/>
          <p:cNvSpPr txBox="1"/>
          <p:nvPr/>
        </p:nvSpPr>
        <p:spPr>
          <a:xfrm>
            <a:off x="506413" y="5924647"/>
            <a:ext cx="7962245" cy="338554"/>
          </a:xfrm>
          <a:prstGeom prst="rect">
            <a:avLst/>
          </a:prstGeom>
          <a:noFill/>
        </p:spPr>
        <p:txBody>
          <a:bodyPr wrap="square" rtlCol="0">
            <a:spAutoFit/>
          </a:bodyPr>
          <a:lstStyle/>
          <a:p>
            <a:pPr algn="ctr" defTabSz="914400"/>
            <a:r>
              <a:rPr lang="en-US" sz="1600" i="1" dirty="0">
                <a:solidFill>
                  <a:prstClr val="black"/>
                </a:solidFill>
              </a:rPr>
              <a:t>*Adapted from Bigby &amp; Fyffe (2012), Dally (1988), Turnbull et all (2011)</a:t>
            </a:r>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5170" y="279369"/>
            <a:ext cx="1312950" cy="1312950"/>
          </a:xfrm>
          <a:prstGeom prst="rect">
            <a:avLst/>
          </a:prstGeom>
        </p:spPr>
      </p:pic>
    </p:spTree>
    <p:extLst>
      <p:ext uri="{BB962C8B-B14F-4D97-AF65-F5344CB8AC3E}">
        <p14:creationId xmlns:p14="http://schemas.microsoft.com/office/powerpoint/2010/main" val="97605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2209" y="5695950"/>
            <a:ext cx="8079581" cy="741438"/>
          </a:xfrm>
        </p:spPr>
        <p:txBody>
          <a:bodyPr>
            <a:normAutofit/>
          </a:bodyPr>
          <a:lstStyle/>
          <a:p>
            <a:pPr algn="ctr"/>
            <a:r>
              <a:rPr lang="en-US" sz="2800" i="1" dirty="0">
                <a:solidFill>
                  <a:schemeClr val="tx1"/>
                </a:solidFill>
                <a:latin typeface="+mn-lt"/>
              </a:rPr>
              <a:t>Family Life Cycle</a:t>
            </a:r>
          </a:p>
        </p:txBody>
      </p:sp>
      <p:sp>
        <p:nvSpPr>
          <p:cNvPr id="6" name="Title 4"/>
          <p:cNvSpPr txBox="1">
            <a:spLocks/>
          </p:cNvSpPr>
          <p:nvPr/>
        </p:nvSpPr>
        <p:spPr>
          <a:xfrm>
            <a:off x="381000" y="401562"/>
            <a:ext cx="8382000" cy="970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dirty="0"/>
              <a:t>Life Stages and </a:t>
            </a:r>
          </a:p>
          <a:p>
            <a:pPr algn="ctr"/>
            <a:r>
              <a:rPr lang="en-US" dirty="0"/>
              <a:t>Individual and Family Cycles</a:t>
            </a:r>
          </a:p>
        </p:txBody>
      </p:sp>
      <p:sp>
        <p:nvSpPr>
          <p:cNvPr id="7" name="Title 4"/>
          <p:cNvSpPr txBox="1">
            <a:spLocks/>
          </p:cNvSpPr>
          <p:nvPr/>
        </p:nvSpPr>
        <p:spPr>
          <a:xfrm>
            <a:off x="1051719" y="1676400"/>
            <a:ext cx="8079581" cy="7414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solidFill>
                  <a:prstClr val="black"/>
                </a:solidFill>
                <a:latin typeface="Tw Cen MT"/>
              </a:rPr>
              <a:t>Individual Life Stages</a:t>
            </a:r>
          </a:p>
        </p:txBody>
      </p:sp>
      <p:pic>
        <p:nvPicPr>
          <p:cNvPr id="8" name="Content Placeholder 6"/>
          <p:cNvPicPr>
            <a:picLocks noChangeAspect="1"/>
          </p:cNvPicPr>
          <p:nvPr/>
        </p:nvPicPr>
        <p:blipFill>
          <a:blip r:embed="rId3" cstate="email">
            <a:extLst>
              <a:ext uri="{28A0092B-C50C-407E-A947-70E740481C1C}">
                <a14:useLocalDpi xmlns:a14="http://schemas.microsoft.com/office/drawing/2010/main" val="0"/>
              </a:ext>
            </a:extLst>
          </a:blip>
          <a:srcRect l="-2948" r="-2948"/>
          <a:stretch>
            <a:fillRect/>
          </a:stretch>
        </p:blipFill>
        <p:spPr>
          <a:xfrm>
            <a:off x="381000" y="2286000"/>
            <a:ext cx="8065294" cy="3643093"/>
          </a:xfrm>
          <a:prstGeom prst="rect">
            <a:avLst/>
          </a:prstGeom>
        </p:spPr>
      </p:pic>
    </p:spTree>
    <p:extLst>
      <p:ext uri="{BB962C8B-B14F-4D97-AF65-F5344CB8AC3E}">
        <p14:creationId xmlns:p14="http://schemas.microsoft.com/office/powerpoint/2010/main" val="106458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68941"/>
            <a:ext cx="8793479" cy="1434353"/>
          </a:xfrm>
        </p:spPr>
        <p:txBody>
          <a:bodyPr>
            <a:normAutofit/>
          </a:bodyPr>
          <a:lstStyle/>
          <a:p>
            <a:pPr algn="ctr"/>
            <a:r>
              <a:rPr lang="en-US" sz="4400" dirty="0"/>
              <a:t>Lifelong Impact of </a:t>
            </a:r>
            <a:br>
              <a:rPr lang="en-US" sz="4400" dirty="0"/>
            </a:br>
            <a:r>
              <a:rPr lang="en-US" sz="4400" dirty="0"/>
              <a:t>Family on Individual</a:t>
            </a:r>
          </a:p>
        </p:txBody>
      </p:sp>
      <p:grpSp>
        <p:nvGrpSpPr>
          <p:cNvPr id="13" name="Group 12"/>
          <p:cNvGrpSpPr/>
          <p:nvPr/>
        </p:nvGrpSpPr>
        <p:grpSpPr>
          <a:xfrm>
            <a:off x="492919" y="1775143"/>
            <a:ext cx="8094389" cy="3497180"/>
            <a:chOff x="492919" y="1684421"/>
            <a:chExt cx="8094389" cy="3497180"/>
          </a:xfrm>
        </p:grpSpPr>
        <p:sp>
          <p:nvSpPr>
            <p:cNvPr id="4" name="Rectangle 3"/>
            <p:cNvSpPr/>
            <p:nvPr/>
          </p:nvSpPr>
          <p:spPr>
            <a:xfrm>
              <a:off x="492919" y="1684421"/>
              <a:ext cx="3982828" cy="1672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400" b="1" spc="-50" dirty="0"/>
            </a:p>
            <a:p>
              <a:r>
                <a:rPr lang="en-US" sz="2400" b="1" spc="-50" dirty="0"/>
                <a:t>Biologically:  Likes, dislikes, skills, abilities</a:t>
              </a:r>
            </a:p>
            <a:p>
              <a:endParaRPr lang="en-US" sz="2400" b="1" spc="-50" dirty="0"/>
            </a:p>
            <a:p>
              <a:endParaRPr lang="en-US" sz="2400" b="1" spc="-50" dirty="0"/>
            </a:p>
            <a:p>
              <a:endParaRPr lang="en-US" sz="2400" b="1" spc="-50" dirty="0"/>
            </a:p>
          </p:txBody>
        </p:sp>
        <p:sp>
          <p:nvSpPr>
            <p:cNvPr id="8" name="Rectangle 7"/>
            <p:cNvSpPr/>
            <p:nvPr/>
          </p:nvSpPr>
          <p:spPr>
            <a:xfrm>
              <a:off x="4604480" y="3509211"/>
              <a:ext cx="3982828" cy="16723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2400" b="1" dirty="0"/>
                <a:t>Policy:  </a:t>
              </a:r>
            </a:p>
            <a:p>
              <a:pPr algn="r"/>
              <a:r>
                <a:rPr lang="en-US" sz="2400" b="1" dirty="0"/>
                <a:t>Dreams, Aspirations,</a:t>
              </a:r>
            </a:p>
            <a:p>
              <a:pPr algn="r"/>
              <a:r>
                <a:rPr lang="en-US" sz="2400" b="1" dirty="0"/>
                <a:t>House rules, cultural rules, expectations</a:t>
              </a:r>
            </a:p>
          </p:txBody>
        </p:sp>
        <p:sp>
          <p:nvSpPr>
            <p:cNvPr id="9" name="Rectangle 8"/>
            <p:cNvSpPr/>
            <p:nvPr/>
          </p:nvSpPr>
          <p:spPr>
            <a:xfrm>
              <a:off x="492919" y="3509211"/>
              <a:ext cx="3982828" cy="16723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b="1" spc="-150" dirty="0"/>
                <a:t>Environmentally:  Neighborhood, socio-economic, education</a:t>
              </a:r>
            </a:p>
          </p:txBody>
        </p:sp>
        <p:sp>
          <p:nvSpPr>
            <p:cNvPr id="10" name="Rectangle 9"/>
            <p:cNvSpPr/>
            <p:nvPr/>
          </p:nvSpPr>
          <p:spPr>
            <a:xfrm>
              <a:off x="4589672" y="1684421"/>
              <a:ext cx="3982828" cy="16723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endParaRPr lang="en-US" sz="2400" b="1" dirty="0"/>
            </a:p>
            <a:p>
              <a:pPr algn="r"/>
              <a:r>
                <a:rPr lang="en-US" sz="2400" b="1" dirty="0"/>
                <a:t>Socially:  Family and friend network, connection with community members</a:t>
              </a:r>
            </a:p>
            <a:p>
              <a:pPr algn="r"/>
              <a:endParaRPr lang="en-US" sz="2400" b="1" dirty="0"/>
            </a:p>
            <a:p>
              <a:pPr algn="r"/>
              <a:endParaRPr lang="en-US" sz="2400" b="1" dirty="0"/>
            </a:p>
          </p:txBody>
        </p:sp>
      </p:gr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87755" y="2535485"/>
            <a:ext cx="1617139" cy="1617139"/>
          </a:xfrm>
          <a:prstGeom prst="rect">
            <a:avLst/>
          </a:prstGeom>
        </p:spPr>
      </p:pic>
    </p:spTree>
    <p:extLst>
      <p:ext uri="{BB962C8B-B14F-4D97-AF65-F5344CB8AC3E}">
        <p14:creationId xmlns:p14="http://schemas.microsoft.com/office/powerpoint/2010/main" val="10771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dirty="0">
                <a:latin typeface="Garamond" charset="0"/>
                <a:ea typeface="MS PGothic" charset="0"/>
              </a:rPr>
              <a:t>   </a:t>
            </a:r>
          </a:p>
        </p:txBody>
      </p:sp>
      <p:sp>
        <p:nvSpPr>
          <p:cNvPr id="86018" name="Content Placeholder 2"/>
          <p:cNvSpPr>
            <a:spLocks noGrp="1"/>
          </p:cNvSpPr>
          <p:nvPr>
            <p:ph idx="1"/>
          </p:nvPr>
        </p:nvSpPr>
        <p:spPr/>
        <p:txBody>
          <a:bodyPr/>
          <a:lstStyle/>
          <a:p>
            <a:endParaRPr lang="en-US">
              <a:latin typeface="Verdana" charset="0"/>
              <a:ea typeface="MS PGothic" charset="0"/>
            </a:endParaRPr>
          </a:p>
        </p:txBody>
      </p:sp>
      <p:pic>
        <p:nvPicPr>
          <p:cNvPr id="860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 y="66664"/>
            <a:ext cx="8204200" cy="615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53951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xmlns:mv="urn:schemas-microsoft-com:mac:vml">
      <mp:transition xmlns:mp="http://schemas.microsoft.com/office/mac/powerpoint/2008/mai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77460" y="499533"/>
            <a:ext cx="8331504" cy="1658198"/>
          </a:xfrm>
        </p:spPr>
        <p:txBody>
          <a:bodyPr>
            <a:normAutofit/>
          </a:bodyPr>
          <a:lstStyle/>
          <a:p>
            <a:pPr algn="ctr"/>
            <a:r>
              <a:rPr lang="en-US" sz="4800" dirty="0"/>
              <a:t>“Good Life for All ”</a:t>
            </a:r>
          </a:p>
        </p:txBody>
      </p:sp>
      <p:grpSp>
        <p:nvGrpSpPr>
          <p:cNvPr id="20" name="Group 19"/>
          <p:cNvGrpSpPr/>
          <p:nvPr/>
        </p:nvGrpSpPr>
        <p:grpSpPr>
          <a:xfrm>
            <a:off x="729561" y="2536296"/>
            <a:ext cx="7627301" cy="2844719"/>
            <a:chOff x="831610" y="3548817"/>
            <a:chExt cx="7310663" cy="2650165"/>
          </a:xfrm>
        </p:grpSpPr>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1610" y="4850165"/>
              <a:ext cx="914400" cy="91440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10" y="3572372"/>
              <a:ext cx="914400" cy="914400"/>
            </a:xfrm>
            <a:prstGeom prst="rect">
              <a:avLst/>
            </a:prstGeom>
          </p:spPr>
        </p:pic>
        <p:sp>
          <p:nvSpPr>
            <p:cNvPr id="18" name="Rectangle 17"/>
            <p:cNvSpPr/>
            <p:nvPr/>
          </p:nvSpPr>
          <p:spPr>
            <a:xfrm>
              <a:off x="2006167" y="3548817"/>
              <a:ext cx="6136106" cy="1200328"/>
            </a:xfrm>
            <a:prstGeom prst="rect">
              <a:avLst/>
            </a:prstGeom>
          </p:spPr>
          <p:txBody>
            <a:bodyPr wrap="square">
              <a:spAutoFit/>
            </a:bodyPr>
            <a:lstStyle/>
            <a:p>
              <a:r>
                <a:rPr lang="en-US" sz="3600" b="1" i="0" u="none" strike="noStrike" baseline="30000" dirty="0">
                  <a:solidFill>
                    <a:srgbClr val="000000"/>
                  </a:solidFill>
                </a:rPr>
                <a:t>The Individual </a:t>
              </a:r>
              <a:r>
                <a:rPr lang="en-US" sz="3600" b="0" i="0" u="none" strike="noStrike" baseline="30000" dirty="0">
                  <a:solidFill>
                    <a:srgbClr val="000000"/>
                  </a:solidFill>
                </a:rPr>
                <a:t>will achieve self-determination, interdependence, productivity, integration, and inclusion in all facets of community life</a:t>
              </a:r>
            </a:p>
          </p:txBody>
        </p:sp>
        <p:sp>
          <p:nvSpPr>
            <p:cNvPr id="19" name="Rectangle 18"/>
            <p:cNvSpPr/>
            <p:nvPr/>
          </p:nvSpPr>
          <p:spPr>
            <a:xfrm>
              <a:off x="1989673" y="4736673"/>
              <a:ext cx="6136105" cy="1462309"/>
            </a:xfrm>
            <a:prstGeom prst="rect">
              <a:avLst/>
            </a:prstGeom>
          </p:spPr>
          <p:txBody>
            <a:bodyPr wrap="square">
              <a:spAutoFit/>
            </a:bodyPr>
            <a:lstStyle/>
            <a:p>
              <a:r>
                <a:rPr lang="en-US" sz="3600" b="1" i="0" u="none" strike="noStrike" baseline="30000" dirty="0">
                  <a:solidFill>
                    <a:srgbClr val="000000"/>
                  </a:solidFill>
                </a:rPr>
                <a:t>Families </a:t>
              </a:r>
              <a:r>
                <a:rPr lang="en-US" sz="3600" b="0" i="0" u="none" strike="noStrike" baseline="30000" dirty="0">
                  <a:solidFill>
                    <a:srgbClr val="000000"/>
                  </a:solidFill>
                </a:rPr>
                <a:t>will be supported in ways that maximize their capacity, strengths, and unique abilities to best nurture, love, and support </a:t>
              </a:r>
              <a:r>
                <a:rPr lang="en-US" sz="3600" baseline="30000" dirty="0">
                  <a:solidFill>
                    <a:srgbClr val="000000"/>
                  </a:solidFill>
                </a:rPr>
                <a:t>all</a:t>
              </a:r>
              <a:r>
                <a:rPr lang="en-US" sz="3600" b="0" i="0" u="none" strike="noStrike" baseline="30000" dirty="0">
                  <a:solidFill>
                    <a:srgbClr val="000000"/>
                  </a:solidFill>
                </a:rPr>
                <a:t> individual members to achieve their goals</a:t>
              </a:r>
            </a:p>
          </p:txBody>
        </p:sp>
      </p:grpSp>
    </p:spTree>
    <p:extLst>
      <p:ext uri="{BB962C8B-B14F-4D97-AF65-F5344CB8AC3E}">
        <p14:creationId xmlns:p14="http://schemas.microsoft.com/office/powerpoint/2010/main" val="21828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2343" y="280458"/>
            <a:ext cx="8627806" cy="1051455"/>
          </a:xfrm>
        </p:spPr>
        <p:txBody>
          <a:bodyPr/>
          <a:lstStyle/>
          <a:p>
            <a:pPr algn="ctr">
              <a:defRPr/>
            </a:pPr>
            <a:r>
              <a:rPr lang="en-US" dirty="0"/>
              <a:t>Supporting All Team Members</a:t>
            </a:r>
          </a:p>
        </p:txBody>
      </p:sp>
      <p:sp>
        <p:nvSpPr>
          <p:cNvPr id="10" name="Triangle 9"/>
          <p:cNvSpPr/>
          <p:nvPr/>
        </p:nvSpPr>
        <p:spPr>
          <a:xfrm>
            <a:off x="2706688" y="2238375"/>
            <a:ext cx="3505200" cy="2590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6019"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1563688"/>
            <a:ext cx="95408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Content Placeholder 4" descr="systems-ico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89638" y="4502150"/>
            <a:ext cx="9382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6021"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81200" y="44926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Content Placeholder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24275" y="3114675"/>
            <a:ext cx="15240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1"/>
          <p:cNvSpPr txBox="1">
            <a:spLocks noChangeArrowheads="1"/>
          </p:cNvSpPr>
          <p:nvPr/>
        </p:nvSpPr>
        <p:spPr bwMode="auto">
          <a:xfrm>
            <a:off x="4746625" y="1577975"/>
            <a:ext cx="2928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a:t>Supporting Person’s</a:t>
            </a:r>
          </a:p>
          <a:p>
            <a:pPr algn="ctr"/>
            <a:r>
              <a:rPr lang="en-US" altLang="x-none"/>
              <a:t>Self-Determination</a:t>
            </a:r>
          </a:p>
          <a:p>
            <a:pPr algn="ctr"/>
            <a:r>
              <a:rPr lang="en-US" altLang="x-none"/>
              <a:t>&amp; Self-Advocacy </a:t>
            </a:r>
          </a:p>
          <a:p>
            <a:pPr algn="ctr"/>
            <a:endParaRPr lang="en-US" altLang="x-none"/>
          </a:p>
        </p:txBody>
      </p:sp>
      <p:sp>
        <p:nvSpPr>
          <p:cNvPr id="86024" name="TextBox 8"/>
          <p:cNvSpPr txBox="1">
            <a:spLocks noChangeArrowheads="1"/>
          </p:cNvSpPr>
          <p:nvPr/>
        </p:nvSpPr>
        <p:spPr bwMode="auto">
          <a:xfrm>
            <a:off x="141288" y="4367213"/>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a:t>Supporting Families Across the Lifespan</a:t>
            </a:r>
          </a:p>
        </p:txBody>
      </p:sp>
      <p:sp>
        <p:nvSpPr>
          <p:cNvPr id="86025" name="TextBox 10"/>
          <p:cNvSpPr txBox="1">
            <a:spLocks noChangeArrowheads="1"/>
          </p:cNvSpPr>
          <p:nvPr/>
        </p:nvSpPr>
        <p:spPr bwMode="auto">
          <a:xfrm>
            <a:off x="6951663" y="4519613"/>
            <a:ext cx="20669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dirty="0"/>
              <a:t>Supporting Person-Centered Planning</a:t>
            </a:r>
          </a:p>
        </p:txBody>
      </p:sp>
    </p:spTree>
    <p:extLst>
      <p:ext uri="{BB962C8B-B14F-4D97-AF65-F5344CB8AC3E}">
        <p14:creationId xmlns:p14="http://schemas.microsoft.com/office/powerpoint/2010/main" val="70416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160" y="5418668"/>
            <a:ext cx="8646160" cy="1225971"/>
          </a:xfrm>
        </p:spPr>
        <p:txBody>
          <a:bodyPr>
            <a:normAutofit fontScale="90000"/>
          </a:bodyPr>
          <a:lstStyle/>
          <a:p>
            <a:r>
              <a:rPr lang="en-US" sz="4400" dirty="0"/>
              <a:t>Policy, Systems &amp; Community Change:  </a:t>
            </a:r>
            <a:br>
              <a:rPr lang="en-US" sz="4400" dirty="0"/>
            </a:br>
            <a:r>
              <a:rPr lang="en-US" sz="4400" dirty="0"/>
              <a:t>Person-/Family- Centered and Driven</a:t>
            </a:r>
          </a:p>
        </p:txBody>
      </p:sp>
      <p:pic>
        <p:nvPicPr>
          <p:cNvPr id="7" name="Picture Placeholder 6" descr="gov.png"/>
          <p:cNvPicPr>
            <a:picLocks noGrp="1" noChangeAspect="1"/>
          </p:cNvPicPr>
          <p:nvPr>
            <p:ph type="pic" idx="1"/>
          </p:nvPr>
        </p:nvPicPr>
        <p:blipFill>
          <a:blip r:embed="rId3" cstate="email">
            <a:extLst>
              <a:ext uri="{28A0092B-C50C-407E-A947-70E740481C1C}">
                <a14:useLocalDpi xmlns:a14="http://schemas.microsoft.com/office/drawing/2010/main"/>
              </a:ext>
            </a:extLst>
          </a:blip>
          <a:srcRect t="763" b="763"/>
          <a:stretch>
            <a:fillRect/>
          </a:stretch>
        </p:blipFill>
        <p:spPr>
          <a:xfrm>
            <a:off x="0" y="0"/>
            <a:ext cx="9096947" cy="5303520"/>
          </a:xfrm>
        </p:spPr>
      </p:pic>
      <p:sp>
        <p:nvSpPr>
          <p:cNvPr id="4" name="Subtitle 3"/>
          <p:cNvSpPr>
            <a:spLocks noGrp="1"/>
          </p:cNvSpPr>
          <p:nvPr>
            <p:ph type="body" sz="half" idx="2"/>
          </p:nvPr>
        </p:nvSpPr>
        <p:spPr>
          <a:xfrm>
            <a:off x="507492" y="6857998"/>
            <a:ext cx="6922008" cy="198929"/>
          </a:xfrm>
        </p:spPr>
        <p:txBody>
          <a:bodyPr>
            <a:normAutofit fontScale="62500" lnSpcReduction="20000"/>
          </a:bodyPr>
          <a:lstStyle/>
          <a:p>
            <a:r>
              <a:rPr lang="en-US" dirty="0"/>
              <a:t>   </a:t>
            </a:r>
          </a:p>
        </p:txBody>
      </p:sp>
    </p:spTree>
    <p:extLst>
      <p:ext uri="{BB962C8B-B14F-4D97-AF65-F5344CB8AC3E}">
        <p14:creationId xmlns:p14="http://schemas.microsoft.com/office/powerpoint/2010/main" val="51763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Partnering with People with Disabilities and their Families</a:t>
            </a:r>
          </a:p>
        </p:txBody>
      </p:sp>
      <p:pic>
        <p:nvPicPr>
          <p:cNvPr id="5" name="Content Placeholder 4" descr="systems-icon.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49208" y="1790700"/>
            <a:ext cx="3341199" cy="3341199"/>
          </a:xfrm>
        </p:spPr>
      </p:pic>
      <p:sp>
        <p:nvSpPr>
          <p:cNvPr id="10" name="Rectangle 9"/>
          <p:cNvSpPr/>
          <p:nvPr/>
        </p:nvSpPr>
        <p:spPr>
          <a:xfrm>
            <a:off x="1535389" y="5343951"/>
            <a:ext cx="6161714" cy="830997"/>
          </a:xfrm>
          <a:prstGeom prst="rect">
            <a:avLst/>
          </a:prstGeom>
        </p:spPr>
        <p:txBody>
          <a:bodyPr wrap="square">
            <a:spAutoFit/>
          </a:bodyPr>
          <a:lstStyle/>
          <a:p>
            <a:pPr algn="ctr"/>
            <a:r>
              <a:rPr lang="en-US" sz="2400" dirty="0"/>
              <a:t>So they can Engage, Lead, and Drive </a:t>
            </a:r>
            <a:br>
              <a:rPr lang="en-US" sz="2400" dirty="0"/>
            </a:br>
            <a:r>
              <a:rPr lang="en-US" sz="2400" dirty="0"/>
              <a:t>Policy and Systems Change</a:t>
            </a:r>
          </a:p>
        </p:txBody>
      </p:sp>
    </p:spTree>
    <p:extLst>
      <p:ext uri="{BB962C8B-B14F-4D97-AF65-F5344CB8AC3E}">
        <p14:creationId xmlns:p14="http://schemas.microsoft.com/office/powerpoint/2010/main" val="110956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67" y="96753"/>
            <a:ext cx="7886700" cy="994172"/>
          </a:xfrm>
        </p:spPr>
        <p:txBody>
          <a:bodyPr/>
          <a:lstStyle/>
          <a:p>
            <a:pPr algn="ctr"/>
            <a:r>
              <a:rPr lang="en-US" dirty="0">
                <a:solidFill>
                  <a:schemeClr val="accent5">
                    <a:lumMod val="75000"/>
                  </a:schemeClr>
                </a:solidFill>
                <a:latin typeface="Arial Rounded MT Bold" panose="020F0704030504030204" pitchFamily="34" charset="0"/>
              </a:rPr>
              <a:t>Today’s Presenter…</a:t>
            </a:r>
          </a:p>
        </p:txBody>
      </p:sp>
      <p:sp>
        <p:nvSpPr>
          <p:cNvPr id="9" name="TextBox 8"/>
          <p:cNvSpPr txBox="1"/>
          <p:nvPr/>
        </p:nvSpPr>
        <p:spPr>
          <a:xfrm>
            <a:off x="143436" y="4331122"/>
            <a:ext cx="2796162" cy="923330"/>
          </a:xfrm>
          <a:prstGeom prst="rect">
            <a:avLst/>
          </a:prstGeom>
          <a:noFill/>
        </p:spPr>
        <p:txBody>
          <a:bodyPr wrap="square" rtlCol="0">
            <a:spAutoFit/>
          </a:bodyPr>
          <a:lstStyle/>
          <a:p>
            <a:r>
              <a:rPr lang="en-US" dirty="0">
                <a:solidFill>
                  <a:schemeClr val="accent5">
                    <a:lumMod val="75000"/>
                  </a:schemeClr>
                </a:solidFill>
              </a:rPr>
              <a:t>    Tracey Manz</a:t>
            </a:r>
          </a:p>
          <a:p>
            <a:r>
              <a:rPr lang="en-US" dirty="0">
                <a:solidFill>
                  <a:srgbClr val="0070C0"/>
                </a:solidFill>
                <a:hlinkClick r:id="rId3"/>
              </a:rPr>
              <a:t>Tracey.Manz@osumc.edu</a:t>
            </a:r>
            <a:endParaRPr lang="en-US" dirty="0">
              <a:solidFill>
                <a:srgbClr val="0070C0"/>
              </a:solidFill>
            </a:endParaRPr>
          </a:p>
          <a:p>
            <a:pPr algn="ctr"/>
            <a:r>
              <a:rPr lang="en-US" dirty="0">
                <a:solidFill>
                  <a:srgbClr val="0070C0"/>
                </a:solidFill>
              </a:rPr>
              <a:t>614-570-4113</a:t>
            </a:r>
          </a:p>
        </p:txBody>
      </p:sp>
      <p:sp>
        <p:nvSpPr>
          <p:cNvPr id="13" name="TextBox 12"/>
          <p:cNvSpPr txBox="1"/>
          <p:nvPr/>
        </p:nvSpPr>
        <p:spPr>
          <a:xfrm>
            <a:off x="2668772" y="1489390"/>
            <a:ext cx="6331792" cy="4001095"/>
          </a:xfrm>
          <a:prstGeom prst="rect">
            <a:avLst/>
          </a:prstGeom>
          <a:noFill/>
        </p:spPr>
        <p:txBody>
          <a:bodyPr wrap="square" rtlCol="0">
            <a:spAutoFit/>
          </a:bodyPr>
          <a:lstStyle/>
          <a:p>
            <a:r>
              <a:rPr lang="en-US" sz="2400" dirty="0"/>
              <a:t>Tracey Manz is the Project Manager for the:</a:t>
            </a:r>
          </a:p>
          <a:p>
            <a:pPr marL="342900" indent="-342900">
              <a:buFont typeface="Arial" panose="020B0604020202020204" pitchFamily="34" charset="0"/>
              <a:buChar char="•"/>
            </a:pPr>
            <a:r>
              <a:rPr lang="en-US" sz="2400" dirty="0"/>
              <a:t>Family Resource Network of Ohio </a:t>
            </a:r>
          </a:p>
          <a:p>
            <a:pPr marL="342900" indent="-342900">
              <a:buFont typeface="Arial" panose="020B0604020202020204" pitchFamily="34" charset="0"/>
              <a:buChar char="•"/>
            </a:pPr>
            <a:r>
              <a:rPr lang="en-US" sz="2400" dirty="0"/>
              <a:t>Nisonger Aspirations program</a:t>
            </a:r>
          </a:p>
          <a:p>
            <a:pPr marL="342900" indent="-342900">
              <a:buFont typeface="Arial" panose="020B0604020202020204" pitchFamily="34" charset="0"/>
              <a:buChar char="•"/>
            </a:pPr>
            <a:endParaRPr lang="en-US" sz="2400" dirty="0"/>
          </a:p>
          <a:p>
            <a:r>
              <a:rPr lang="en-US" sz="2400" dirty="0"/>
              <a:t>Ohio Ambassador for Charting the LifeCourse.</a:t>
            </a:r>
          </a:p>
          <a:p>
            <a:endParaRPr lang="en-US" sz="2400" dirty="0"/>
          </a:p>
          <a:p>
            <a:r>
              <a:rPr lang="en-US" sz="2200" dirty="0"/>
              <a:t>As the parent of an adult on the autism spectrum, I  have developed a passion for helping people with disabilities self-advocate, work toward independence, and assist in maximizing their full potential.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920" r="11555" b="25399"/>
          <a:stretch/>
        </p:blipFill>
        <p:spPr>
          <a:xfrm>
            <a:off x="418324" y="1672807"/>
            <a:ext cx="1790011" cy="2430582"/>
          </a:xfrm>
          <a:prstGeom prst="rect">
            <a:avLst/>
          </a:prstGeom>
        </p:spPr>
      </p:pic>
    </p:spTree>
    <p:extLst>
      <p:ext uri="{BB962C8B-B14F-4D97-AF65-F5344CB8AC3E}">
        <p14:creationId xmlns:p14="http://schemas.microsoft.com/office/powerpoint/2010/main" val="1054286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4014"/>
            <a:ext cx="9506351" cy="657778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8999"/>
            </a:blip>
            <a:stretch>
              <a:fillRect/>
            </a:stretch>
          </a:blipFill>
          <a:ln>
            <a:solidFill>
              <a:schemeClr val="tx2">
                <a:lumMod val="75000"/>
              </a:schemeClr>
            </a:solidFill>
          </a:ln>
        </p:spPr>
        <p:txBody>
          <a:bodyPr/>
          <a:lstStyle/>
          <a:p>
            <a:pPr>
              <a:defRPr/>
            </a:pPr>
            <a:endParaRPr lang="en-US" sz="900" dirty="0">
              <a:solidFill>
                <a:prstClr val="black"/>
              </a:solidFill>
              <a:latin typeface="Calibri"/>
            </a:endParaRPr>
          </a:p>
        </p:txBody>
      </p:sp>
      <p:sp>
        <p:nvSpPr>
          <p:cNvPr id="9" name="TextBox 9"/>
          <p:cNvSpPr txBox="1"/>
          <p:nvPr/>
        </p:nvSpPr>
        <p:spPr>
          <a:xfrm>
            <a:off x="335592" y="955635"/>
            <a:ext cx="2121690" cy="433324"/>
          </a:xfrm>
          <a:prstGeom prst="rect">
            <a:avLst/>
          </a:prstGeom>
        </p:spPr>
        <p:txBody>
          <a:bodyPr lIns="0" tIns="0" rIns="0" bIns="0" rtlCol="0" anchor="t">
            <a:spAutoFit/>
          </a:bodyPr>
          <a:lstStyle/>
          <a:p>
            <a:pPr>
              <a:lnSpc>
                <a:spcPts val="3716"/>
              </a:lnSpc>
              <a:defRPr/>
            </a:pPr>
            <a:r>
              <a:rPr lang="en-US" sz="2654" dirty="0">
                <a:solidFill>
                  <a:srgbClr val="1675BB"/>
                </a:solidFill>
                <a:latin typeface="League Spartan"/>
              </a:rPr>
              <a:t>Description</a:t>
            </a:r>
          </a:p>
        </p:txBody>
      </p:sp>
      <p:sp>
        <p:nvSpPr>
          <p:cNvPr id="10" name="TextBox 10"/>
          <p:cNvSpPr txBox="1"/>
          <p:nvPr/>
        </p:nvSpPr>
        <p:spPr>
          <a:xfrm>
            <a:off x="317895" y="516267"/>
            <a:ext cx="3987405" cy="428387"/>
          </a:xfrm>
          <a:prstGeom prst="rect">
            <a:avLst/>
          </a:prstGeom>
        </p:spPr>
        <p:txBody>
          <a:bodyPr wrap="square" lIns="0" tIns="0" rIns="0" bIns="0" rtlCol="0" anchor="t">
            <a:spAutoFit/>
          </a:bodyPr>
          <a:lstStyle/>
          <a:p>
            <a:pPr>
              <a:lnSpc>
                <a:spcPts val="3606"/>
              </a:lnSpc>
              <a:defRPr/>
            </a:pPr>
            <a:r>
              <a:rPr lang="en-US" sz="2500" dirty="0">
                <a:solidFill>
                  <a:prstClr val="black"/>
                </a:solidFill>
                <a:latin typeface="Calibri"/>
              </a:rPr>
              <a:t>One Page Person Centered</a:t>
            </a:r>
            <a:endParaRPr lang="en-US" sz="2500" dirty="0">
              <a:solidFill>
                <a:srgbClr val="000000"/>
              </a:solidFill>
              <a:latin typeface="Lato Bold"/>
            </a:endParaRPr>
          </a:p>
        </p:txBody>
      </p:sp>
      <p:sp>
        <p:nvSpPr>
          <p:cNvPr id="11" name="TextBox 11"/>
          <p:cNvSpPr txBox="1"/>
          <p:nvPr/>
        </p:nvSpPr>
        <p:spPr>
          <a:xfrm>
            <a:off x="358201" y="2410424"/>
            <a:ext cx="3143250" cy="2334485"/>
          </a:xfrm>
          <a:prstGeom prst="rect">
            <a:avLst/>
          </a:prstGeom>
        </p:spPr>
        <p:txBody>
          <a:bodyPr wrap="square" lIns="0" tIns="0" rIns="0" bIns="0" rtlCol="0" anchor="t">
            <a:spAutoFit/>
          </a:bodyPr>
          <a:lstStyle/>
          <a:p>
            <a:pPr>
              <a:lnSpc>
                <a:spcPts val="1488"/>
              </a:lnSpc>
              <a:spcBef>
                <a:spcPct val="0"/>
              </a:spcBef>
              <a:defRPr/>
            </a:pPr>
            <a:r>
              <a:rPr lang="en-US" b="1" dirty="0">
                <a:solidFill>
                  <a:srgbClr val="000000"/>
                </a:solidFill>
                <a:latin typeface="Poppins"/>
              </a:rPr>
              <a:t>At least 3 sections</a:t>
            </a:r>
          </a:p>
          <a:p>
            <a:pPr marL="171450" indent="-171450">
              <a:lnSpc>
                <a:spcPct val="200000"/>
              </a:lnSpc>
              <a:spcBef>
                <a:spcPct val="0"/>
              </a:spcBef>
              <a:buFont typeface="Arial" panose="020B0604020202020204" pitchFamily="34" charset="0"/>
              <a:buChar char="•"/>
              <a:defRPr/>
            </a:pPr>
            <a:r>
              <a:rPr lang="en-US" b="1" dirty="0">
                <a:solidFill>
                  <a:srgbClr val="000000"/>
                </a:solidFill>
                <a:latin typeface="Poppins"/>
              </a:rPr>
              <a:t>What people like and admire about me</a:t>
            </a:r>
          </a:p>
          <a:p>
            <a:pPr marL="171450" indent="-171450">
              <a:lnSpc>
                <a:spcPct val="200000"/>
              </a:lnSpc>
              <a:spcBef>
                <a:spcPct val="0"/>
              </a:spcBef>
              <a:buFont typeface="Arial" panose="020B0604020202020204" pitchFamily="34" charset="0"/>
              <a:buChar char="•"/>
              <a:defRPr/>
            </a:pPr>
            <a:r>
              <a:rPr lang="en-US" b="1" dirty="0">
                <a:solidFill>
                  <a:srgbClr val="000000"/>
                </a:solidFill>
                <a:latin typeface="Poppins"/>
              </a:rPr>
              <a:t>What is important TO ME</a:t>
            </a:r>
          </a:p>
          <a:p>
            <a:pPr marL="171450" indent="-171450">
              <a:lnSpc>
                <a:spcPct val="200000"/>
              </a:lnSpc>
              <a:spcBef>
                <a:spcPct val="0"/>
              </a:spcBef>
              <a:buFont typeface="Arial" panose="020B0604020202020204" pitchFamily="34" charset="0"/>
              <a:buChar char="•"/>
              <a:defRPr/>
            </a:pPr>
            <a:r>
              <a:rPr lang="en-US" b="1" dirty="0">
                <a:solidFill>
                  <a:srgbClr val="000000"/>
                </a:solidFill>
                <a:latin typeface="Poppins"/>
              </a:rPr>
              <a:t>How to best support ME</a:t>
            </a:r>
          </a:p>
        </p:txBody>
      </p:sp>
      <p:sp>
        <p:nvSpPr>
          <p:cNvPr id="13" name="TextBox 13"/>
          <p:cNvSpPr txBox="1"/>
          <p:nvPr/>
        </p:nvSpPr>
        <p:spPr>
          <a:xfrm>
            <a:off x="462378" y="5111691"/>
            <a:ext cx="2480001" cy="462306"/>
          </a:xfrm>
          <a:prstGeom prst="rect">
            <a:avLst/>
          </a:prstGeom>
        </p:spPr>
        <p:txBody>
          <a:bodyPr lIns="0" tIns="0" rIns="0" bIns="0" rtlCol="0" anchor="t">
            <a:spAutoFit/>
          </a:bodyPr>
          <a:lstStyle/>
          <a:p>
            <a:pPr>
              <a:lnSpc>
                <a:spcPts val="1898"/>
              </a:lnSpc>
              <a:spcBef>
                <a:spcPct val="0"/>
              </a:spcBef>
              <a:defRPr/>
            </a:pPr>
            <a:r>
              <a:rPr lang="en-US" sz="1356" dirty="0">
                <a:solidFill>
                  <a:srgbClr val="000000"/>
                </a:solidFill>
                <a:latin typeface="Poppins"/>
              </a:rPr>
              <a:t>It can also include photo</a:t>
            </a:r>
          </a:p>
          <a:p>
            <a:pPr marL="228600" indent="-228600">
              <a:lnSpc>
                <a:spcPts val="1898"/>
              </a:lnSpc>
              <a:spcBef>
                <a:spcPct val="0"/>
              </a:spcBef>
              <a:buFont typeface="Arial" panose="020B0604020202020204" pitchFamily="34" charset="0"/>
              <a:buChar char="•"/>
              <a:defRPr/>
            </a:pPr>
            <a:r>
              <a:rPr lang="en-US" sz="1000" dirty="0">
                <a:solidFill>
                  <a:srgbClr val="000000"/>
                </a:solidFill>
                <a:latin typeface="Poppins"/>
              </a:rPr>
              <a:t>I think it is very important!</a:t>
            </a:r>
          </a:p>
        </p:txBody>
      </p:sp>
      <p:sp>
        <p:nvSpPr>
          <p:cNvPr id="14" name="TextBox 14"/>
          <p:cNvSpPr txBox="1"/>
          <p:nvPr/>
        </p:nvSpPr>
        <p:spPr>
          <a:xfrm>
            <a:off x="4534040" y="4913775"/>
            <a:ext cx="2411722" cy="962379"/>
          </a:xfrm>
          <a:prstGeom prst="rect">
            <a:avLst/>
          </a:prstGeom>
        </p:spPr>
        <p:style>
          <a:lnRef idx="2">
            <a:schemeClr val="accent1"/>
          </a:lnRef>
          <a:fillRef idx="1">
            <a:schemeClr val="lt1"/>
          </a:fillRef>
          <a:effectRef idx="0">
            <a:schemeClr val="accent1"/>
          </a:effectRef>
          <a:fontRef idx="minor">
            <a:schemeClr val="dk1"/>
          </a:fontRef>
        </p:style>
        <p:txBody>
          <a:bodyPr lIns="0" tIns="0" rIns="0" bIns="0" rtlCol="0" anchor="t">
            <a:spAutoFit/>
          </a:bodyPr>
          <a:lstStyle/>
          <a:p>
            <a:pPr algn="ctr">
              <a:lnSpc>
                <a:spcPts val="1898"/>
              </a:lnSpc>
              <a:spcBef>
                <a:spcPct val="0"/>
              </a:spcBef>
              <a:defRPr/>
            </a:pPr>
            <a:r>
              <a:rPr lang="en-US" sz="1356" dirty="0">
                <a:solidFill>
                  <a:srgbClr val="000000"/>
                </a:solidFill>
                <a:latin typeface="Poppins"/>
              </a:rPr>
              <a:t>Can be Word document with text boxes and graphics that the person wants</a:t>
            </a:r>
          </a:p>
        </p:txBody>
      </p:sp>
      <p:sp>
        <p:nvSpPr>
          <p:cNvPr id="18" name="Freeform 18"/>
          <p:cNvSpPr/>
          <p:nvPr/>
        </p:nvSpPr>
        <p:spPr>
          <a:xfrm>
            <a:off x="7333054" y="5594178"/>
            <a:ext cx="1667570" cy="542463"/>
          </a:xfrm>
          <a:custGeom>
            <a:avLst/>
            <a:gdLst/>
            <a:ahLst/>
            <a:cxnLst/>
            <a:rect l="l" t="t" r="r" b="b"/>
            <a:pathLst>
              <a:path w="3335140" h="1084925">
                <a:moveTo>
                  <a:pt x="0" y="0"/>
                </a:moveTo>
                <a:lnTo>
                  <a:pt x="3335140" y="0"/>
                </a:lnTo>
                <a:lnTo>
                  <a:pt x="3335140" y="1084925"/>
                </a:lnTo>
                <a:lnTo>
                  <a:pt x="0" y="1084925"/>
                </a:lnTo>
                <a:lnTo>
                  <a:pt x="0" y="0"/>
                </a:lnTo>
                <a:close/>
              </a:path>
            </a:pathLst>
          </a:custGeom>
          <a:blipFill>
            <a:blip r:embed="rId3"/>
            <a:stretch>
              <a:fillRect/>
            </a:stretch>
          </a:blipFill>
        </p:spPr>
        <p:txBody>
          <a:bodyPr/>
          <a:lstStyle/>
          <a:p>
            <a:pPr>
              <a:defRPr/>
            </a:pPr>
            <a:endParaRPr lang="en-US" sz="900">
              <a:solidFill>
                <a:prstClr val="black"/>
              </a:solidFill>
              <a:latin typeface="Calibri"/>
            </a:endParaRPr>
          </a:p>
        </p:txBody>
      </p:sp>
      <p:pic>
        <p:nvPicPr>
          <p:cNvPr id="21" name="Picture 20" descr="A person in a red shirt&#10;&#10;Description automatically generated">
            <a:extLst>
              <a:ext uri="{FF2B5EF4-FFF2-40B4-BE49-F238E27FC236}">
                <a16:creationId xmlns:a16="http://schemas.microsoft.com/office/drawing/2014/main" id="{73E3474F-071E-5A60-2E37-0236CD532CC0}"/>
              </a:ext>
            </a:extLst>
          </p:cNvPr>
          <p:cNvPicPr>
            <a:picLocks noChangeAspect="1"/>
          </p:cNvPicPr>
          <p:nvPr/>
        </p:nvPicPr>
        <p:blipFill rotWithShape="1">
          <a:blip r:embed="rId4">
            <a:extLst>
              <a:ext uri="{28A0092B-C50C-407E-A947-70E740481C1C}">
                <a14:useLocalDpi xmlns:a14="http://schemas.microsoft.com/office/drawing/2010/main" val="0"/>
              </a:ext>
            </a:extLst>
          </a:blip>
          <a:srcRect b="15639"/>
          <a:stretch/>
        </p:blipFill>
        <p:spPr>
          <a:xfrm>
            <a:off x="4422583" y="1172297"/>
            <a:ext cx="3157803" cy="3336018"/>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DF1DE8BB-EB5F-8D63-6748-62B3ABA5FFB8}"/>
              </a:ext>
            </a:extLst>
          </p:cNvPr>
          <p:cNvSpPr txBox="1"/>
          <p:nvPr/>
        </p:nvSpPr>
        <p:spPr>
          <a:xfrm>
            <a:off x="347648" y="1479371"/>
            <a:ext cx="3143250" cy="646331"/>
          </a:xfrm>
          <a:prstGeom prst="rect">
            <a:avLst/>
          </a:prstGeom>
          <a:noFill/>
        </p:spPr>
        <p:txBody>
          <a:bodyPr wrap="square" rtlCol="0">
            <a:spAutoFit/>
          </a:bodyPr>
          <a:lstStyle/>
          <a:p>
            <a:pPr>
              <a:defRPr/>
            </a:pPr>
            <a:r>
              <a:rPr lang="en-US" dirty="0">
                <a:solidFill>
                  <a:prstClr val="black"/>
                </a:solidFill>
                <a:latin typeface="Calibri"/>
              </a:rPr>
              <a:t>Introduces us to </a:t>
            </a:r>
            <a:r>
              <a:rPr lang="en-US" b="1" dirty="0">
                <a:solidFill>
                  <a:prstClr val="black"/>
                </a:solidFill>
                <a:latin typeface="Calibri"/>
              </a:rPr>
              <a:t>WHO</a:t>
            </a:r>
            <a:r>
              <a:rPr lang="en-US" dirty="0">
                <a:solidFill>
                  <a:prstClr val="black"/>
                </a:solidFill>
                <a:latin typeface="Calibri"/>
              </a:rPr>
              <a:t> the person is</a:t>
            </a:r>
          </a:p>
        </p:txBody>
      </p:sp>
      <p:pic>
        <p:nvPicPr>
          <p:cNvPr id="16" name="Picture 15" descr="A red and black video game controller&#10;&#10;Description automatically generated">
            <a:extLst>
              <a:ext uri="{FF2B5EF4-FFF2-40B4-BE49-F238E27FC236}">
                <a16:creationId xmlns:a16="http://schemas.microsoft.com/office/drawing/2014/main" id="{17609287-9DDC-8CA4-CA34-86FBD23A90D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89054" y="4073276"/>
            <a:ext cx="1066802" cy="1066802"/>
          </a:xfrm>
          <a:prstGeom prst="rect">
            <a:avLst/>
          </a:prstGeom>
        </p:spPr>
      </p:pic>
      <p:pic>
        <p:nvPicPr>
          <p:cNvPr id="24" name="Picture 23" descr="A cartoon of a cat&#10;&#10;Description automatically generated">
            <a:extLst>
              <a:ext uri="{FF2B5EF4-FFF2-40B4-BE49-F238E27FC236}">
                <a16:creationId xmlns:a16="http://schemas.microsoft.com/office/drawing/2014/main" id="{3DD46258-39A5-6C20-1179-1926F8DCD2C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35119" y="399528"/>
            <a:ext cx="869114" cy="802482"/>
          </a:xfrm>
          <a:prstGeom prst="rect">
            <a:avLst/>
          </a:prstGeom>
        </p:spPr>
      </p:pic>
      <p:pic>
        <p:nvPicPr>
          <p:cNvPr id="26" name="Picture 25" descr="A candy with a green and pink stripe&#10;&#10;Description automatically generated">
            <a:extLst>
              <a:ext uri="{FF2B5EF4-FFF2-40B4-BE49-F238E27FC236}">
                <a16:creationId xmlns:a16="http://schemas.microsoft.com/office/drawing/2014/main" id="{E6403386-2E5D-8C41-EF23-65721481E378}"/>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818295" y="526686"/>
            <a:ext cx="1114581" cy="835936"/>
          </a:xfrm>
          <a:prstGeom prst="rect">
            <a:avLst/>
          </a:prstGeom>
        </p:spPr>
      </p:pic>
      <p:pic>
        <p:nvPicPr>
          <p:cNvPr id="28" name="Picture 27" descr="A cartoon of a mug of beer&#10;&#10;Description automatically generated">
            <a:extLst>
              <a:ext uri="{FF2B5EF4-FFF2-40B4-BE49-F238E27FC236}">
                <a16:creationId xmlns:a16="http://schemas.microsoft.com/office/drawing/2014/main" id="{F06628C1-85B6-BC5A-4745-593A605B3684}"/>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712599" y="4382165"/>
            <a:ext cx="759313" cy="7448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0999"/>
            </a:blip>
            <a:stretch>
              <a:fillRect/>
            </a:stretch>
          </a:blipFill>
        </p:spPr>
        <p:txBody>
          <a:bodyPr/>
          <a:lstStyle/>
          <a:p>
            <a:pPr>
              <a:defRPr/>
            </a:pPr>
            <a:endParaRPr lang="en-US" sz="900" dirty="0">
              <a:solidFill>
                <a:prstClr val="black"/>
              </a:solidFill>
              <a:latin typeface="Calibri"/>
            </a:endParaRPr>
          </a:p>
        </p:txBody>
      </p:sp>
      <p:pic>
        <p:nvPicPr>
          <p:cNvPr id="20" name="Picture 19" descr="Graphical user interface&#10;&#10;Description automatically generated with low confidence">
            <a:extLst>
              <a:ext uri="{FF2B5EF4-FFF2-40B4-BE49-F238E27FC236}">
                <a16:creationId xmlns:a16="http://schemas.microsoft.com/office/drawing/2014/main" id="{D9343149-3BE7-1128-186C-8C4BFF086A72}"/>
              </a:ext>
            </a:extLst>
          </p:cNvPr>
          <p:cNvPicPr>
            <a:picLocks noChangeAspect="1"/>
          </p:cNvPicPr>
          <p:nvPr/>
        </p:nvPicPr>
        <p:blipFill>
          <a:blip r:embed="rId3"/>
          <a:stretch>
            <a:fillRect/>
          </a:stretch>
        </p:blipFill>
        <p:spPr>
          <a:xfrm>
            <a:off x="6431289" y="1836989"/>
            <a:ext cx="2459657" cy="3184021"/>
          </a:xfrm>
          <a:prstGeom prst="rect">
            <a:avLst/>
          </a:prstGeom>
        </p:spPr>
      </p:pic>
      <p:grpSp>
        <p:nvGrpSpPr>
          <p:cNvPr id="3" name="Group 3"/>
          <p:cNvGrpSpPr/>
          <p:nvPr/>
        </p:nvGrpSpPr>
        <p:grpSpPr>
          <a:xfrm>
            <a:off x="182352" y="785385"/>
            <a:ext cx="3555523" cy="5700866"/>
            <a:chOff x="0" y="0"/>
            <a:chExt cx="1789026" cy="2709333"/>
          </a:xfrm>
        </p:grpSpPr>
        <p:sp>
          <p:nvSpPr>
            <p:cNvPr id="4" name="Freeform 4"/>
            <p:cNvSpPr/>
            <p:nvPr/>
          </p:nvSpPr>
          <p:spPr>
            <a:xfrm>
              <a:off x="0" y="0"/>
              <a:ext cx="1789026" cy="2709333"/>
            </a:xfrm>
            <a:custGeom>
              <a:avLst/>
              <a:gdLst/>
              <a:ahLst/>
              <a:cxnLst/>
              <a:rect l="l" t="t" r="r" b="b"/>
              <a:pathLst>
                <a:path w="1789026" h="2709333">
                  <a:moveTo>
                    <a:pt x="0" y="0"/>
                  </a:moveTo>
                  <a:lnTo>
                    <a:pt x="1789026" y="0"/>
                  </a:lnTo>
                  <a:lnTo>
                    <a:pt x="1789026" y="2709333"/>
                  </a:lnTo>
                  <a:lnTo>
                    <a:pt x="0" y="2709333"/>
                  </a:lnTo>
                  <a:close/>
                </a:path>
              </a:pathLst>
            </a:custGeom>
            <a:solidFill>
              <a:srgbClr val="1675BB"/>
            </a:solidFill>
          </p:spPr>
          <p:txBody>
            <a:bodyPr/>
            <a:lstStyle/>
            <a:p>
              <a:pPr>
                <a:defRPr/>
              </a:pPr>
              <a:endParaRPr lang="en-US" sz="900" dirty="0">
                <a:solidFill>
                  <a:prstClr val="black"/>
                </a:solidFill>
                <a:latin typeface="Calibri"/>
              </a:endParaRPr>
            </a:p>
          </p:txBody>
        </p:sp>
        <p:sp>
          <p:nvSpPr>
            <p:cNvPr id="5" name="TextBox 5"/>
            <p:cNvSpPr txBox="1"/>
            <p:nvPr/>
          </p:nvSpPr>
          <p:spPr>
            <a:xfrm>
              <a:off x="0" y="-47625"/>
              <a:ext cx="1789026" cy="2756958"/>
            </a:xfrm>
            <a:prstGeom prst="rect">
              <a:avLst/>
            </a:prstGeom>
          </p:spPr>
          <p:txBody>
            <a:bodyPr lIns="25400" tIns="25400" rIns="25400" bIns="25400" rtlCol="0" anchor="ctr"/>
            <a:lstStyle/>
            <a:p>
              <a:pPr algn="ctr">
                <a:lnSpc>
                  <a:spcPts val="1330"/>
                </a:lnSpc>
                <a:defRPr/>
              </a:pPr>
              <a:endParaRPr sz="900">
                <a:solidFill>
                  <a:prstClr val="black"/>
                </a:solidFill>
                <a:latin typeface="Calibri"/>
              </a:endParaRPr>
            </a:p>
          </p:txBody>
        </p:sp>
      </p:grpSp>
      <p:sp>
        <p:nvSpPr>
          <p:cNvPr id="11" name="Freeform 11"/>
          <p:cNvSpPr/>
          <p:nvPr/>
        </p:nvSpPr>
        <p:spPr>
          <a:xfrm>
            <a:off x="3754752" y="1406013"/>
            <a:ext cx="2428887" cy="3827685"/>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4AAD"/>
          </a:solidFill>
        </p:spPr>
        <p:txBody>
          <a:bodyPr/>
          <a:lstStyle/>
          <a:p>
            <a:pPr>
              <a:defRPr/>
            </a:pPr>
            <a:endParaRPr lang="en-US" sz="900">
              <a:solidFill>
                <a:prstClr val="black"/>
              </a:solidFill>
              <a:latin typeface="Calibri"/>
            </a:endParaRPr>
          </a:p>
        </p:txBody>
      </p:sp>
      <p:sp>
        <p:nvSpPr>
          <p:cNvPr id="12" name="TextBox 12"/>
          <p:cNvSpPr txBox="1"/>
          <p:nvPr/>
        </p:nvSpPr>
        <p:spPr>
          <a:xfrm>
            <a:off x="354706" y="1688317"/>
            <a:ext cx="2121690" cy="386131"/>
          </a:xfrm>
          <a:prstGeom prst="rect">
            <a:avLst/>
          </a:prstGeom>
        </p:spPr>
        <p:txBody>
          <a:bodyPr lIns="0" tIns="0" rIns="0" bIns="0" rtlCol="0" anchor="t">
            <a:spAutoFit/>
          </a:bodyPr>
          <a:lstStyle/>
          <a:p>
            <a:pPr>
              <a:lnSpc>
                <a:spcPts val="3296"/>
              </a:lnSpc>
              <a:defRPr/>
            </a:pPr>
            <a:r>
              <a:rPr lang="en-US" sz="2354" dirty="0">
                <a:solidFill>
                  <a:srgbClr val="FFFFFF"/>
                </a:solidFill>
                <a:latin typeface="League Spartan"/>
              </a:rPr>
              <a:t>“One Page”?</a:t>
            </a:r>
          </a:p>
        </p:txBody>
      </p:sp>
      <p:sp>
        <p:nvSpPr>
          <p:cNvPr id="13" name="TextBox 13"/>
          <p:cNvSpPr txBox="1"/>
          <p:nvPr/>
        </p:nvSpPr>
        <p:spPr>
          <a:xfrm>
            <a:off x="354706" y="1323975"/>
            <a:ext cx="2421043" cy="374205"/>
          </a:xfrm>
          <a:prstGeom prst="rect">
            <a:avLst/>
          </a:prstGeom>
        </p:spPr>
        <p:txBody>
          <a:bodyPr lIns="0" tIns="0" rIns="0" bIns="0" rtlCol="0" anchor="t">
            <a:spAutoFit/>
          </a:bodyPr>
          <a:lstStyle/>
          <a:p>
            <a:pPr>
              <a:lnSpc>
                <a:spcPts val="3186"/>
              </a:lnSpc>
              <a:defRPr/>
            </a:pPr>
            <a:r>
              <a:rPr lang="en-US" sz="2276" dirty="0">
                <a:solidFill>
                  <a:srgbClr val="FFFFFF"/>
                </a:solidFill>
                <a:latin typeface="Lato Bold"/>
              </a:rPr>
              <a:t>What is a </a:t>
            </a:r>
          </a:p>
        </p:txBody>
      </p:sp>
      <p:sp>
        <p:nvSpPr>
          <p:cNvPr id="14" name="TextBox 14"/>
          <p:cNvSpPr txBox="1"/>
          <p:nvPr/>
        </p:nvSpPr>
        <p:spPr>
          <a:xfrm>
            <a:off x="354706" y="2549965"/>
            <a:ext cx="2817287" cy="579261"/>
          </a:xfrm>
          <a:prstGeom prst="rect">
            <a:avLst/>
          </a:prstGeom>
        </p:spPr>
        <p:txBody>
          <a:bodyPr lIns="0" tIns="0" rIns="0" bIns="0" rtlCol="0" anchor="t">
            <a:spAutoFit/>
          </a:bodyPr>
          <a:lstStyle/>
          <a:p>
            <a:pPr>
              <a:lnSpc>
                <a:spcPts val="1488"/>
              </a:lnSpc>
              <a:spcBef>
                <a:spcPct val="0"/>
              </a:spcBef>
              <a:defRPr/>
            </a:pPr>
            <a:r>
              <a:rPr lang="en-US" sz="1400" dirty="0">
                <a:solidFill>
                  <a:srgbClr val="FFFFFF"/>
                </a:solidFill>
                <a:latin typeface="Poppins"/>
              </a:rPr>
              <a:t>Shift the narrative, the way people with disabilities are talked about, from:</a:t>
            </a:r>
          </a:p>
        </p:txBody>
      </p:sp>
      <p:sp>
        <p:nvSpPr>
          <p:cNvPr id="15" name="TextBox 15"/>
          <p:cNvSpPr txBox="1"/>
          <p:nvPr/>
        </p:nvSpPr>
        <p:spPr>
          <a:xfrm>
            <a:off x="448918" y="3352246"/>
            <a:ext cx="2723075" cy="1733423"/>
          </a:xfrm>
          <a:prstGeom prst="rect">
            <a:avLst/>
          </a:prstGeom>
        </p:spPr>
        <p:txBody>
          <a:bodyPr wrap="square" lIns="0" tIns="0" rIns="0" bIns="0" rtlCol="0" anchor="t">
            <a:spAutoFit/>
          </a:bodyPr>
          <a:lstStyle/>
          <a:p>
            <a:pPr marL="171450" indent="-171450">
              <a:lnSpc>
                <a:spcPts val="1488"/>
              </a:lnSpc>
              <a:spcBef>
                <a:spcPct val="0"/>
              </a:spcBef>
              <a:buFont typeface="Arial" panose="020B0604020202020204" pitchFamily="34" charset="0"/>
              <a:buChar char="•"/>
              <a:defRPr/>
            </a:pPr>
            <a:r>
              <a:rPr lang="en-US" sz="1400" dirty="0">
                <a:solidFill>
                  <a:srgbClr val="FFFFFF"/>
                </a:solidFill>
                <a:latin typeface="Poppins"/>
              </a:rPr>
              <a:t>Disability based to person centered/human centric</a:t>
            </a:r>
          </a:p>
          <a:p>
            <a:pPr>
              <a:lnSpc>
                <a:spcPts val="1488"/>
              </a:lnSpc>
              <a:spcBef>
                <a:spcPct val="0"/>
              </a:spcBef>
              <a:defRPr/>
            </a:pPr>
            <a:endParaRPr lang="en-US" sz="1400" dirty="0">
              <a:solidFill>
                <a:srgbClr val="FFFFFF"/>
              </a:solidFill>
              <a:latin typeface="Poppins"/>
            </a:endParaRPr>
          </a:p>
          <a:p>
            <a:pPr marL="171450" indent="-171450">
              <a:lnSpc>
                <a:spcPts val="1488"/>
              </a:lnSpc>
              <a:spcBef>
                <a:spcPct val="0"/>
              </a:spcBef>
              <a:buFont typeface="Arial" panose="020B0604020202020204" pitchFamily="34" charset="0"/>
              <a:buChar char="•"/>
              <a:defRPr/>
            </a:pPr>
            <a:r>
              <a:rPr lang="en-US" sz="1400" dirty="0">
                <a:solidFill>
                  <a:srgbClr val="FFFFFF"/>
                </a:solidFill>
                <a:latin typeface="Poppins"/>
              </a:rPr>
              <a:t>Needs based to support based</a:t>
            </a:r>
          </a:p>
          <a:p>
            <a:pPr marL="171450" indent="-171450">
              <a:lnSpc>
                <a:spcPts val="1488"/>
              </a:lnSpc>
              <a:spcBef>
                <a:spcPct val="0"/>
              </a:spcBef>
              <a:buFont typeface="Arial" panose="020B0604020202020204" pitchFamily="34" charset="0"/>
              <a:buChar char="•"/>
              <a:defRPr/>
            </a:pPr>
            <a:endParaRPr lang="en-US" sz="1400" dirty="0">
              <a:solidFill>
                <a:srgbClr val="FFFFFF"/>
              </a:solidFill>
              <a:latin typeface="Poppins"/>
            </a:endParaRPr>
          </a:p>
          <a:p>
            <a:pPr marL="171450" indent="-171450">
              <a:lnSpc>
                <a:spcPts val="1488"/>
              </a:lnSpc>
              <a:spcBef>
                <a:spcPct val="0"/>
              </a:spcBef>
              <a:buFont typeface="Arial" panose="020B0604020202020204" pitchFamily="34" charset="0"/>
              <a:buChar char="•"/>
              <a:defRPr/>
            </a:pPr>
            <a:r>
              <a:rPr lang="en-US" sz="1400" dirty="0">
                <a:solidFill>
                  <a:srgbClr val="FFFFFF"/>
                </a:solidFill>
                <a:latin typeface="Poppins"/>
              </a:rPr>
              <a:t>You should always use a tool on yourself before you do it with someone else</a:t>
            </a:r>
          </a:p>
        </p:txBody>
      </p:sp>
      <p:sp>
        <p:nvSpPr>
          <p:cNvPr id="18" name="Freeform 18"/>
          <p:cNvSpPr/>
          <p:nvPr/>
        </p:nvSpPr>
        <p:spPr>
          <a:xfrm>
            <a:off x="6431289" y="1406014"/>
            <a:ext cx="2540356" cy="3822922"/>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4AAD"/>
          </a:solidFill>
        </p:spPr>
        <p:txBody>
          <a:bodyPr/>
          <a:lstStyle/>
          <a:p>
            <a:pPr>
              <a:defRPr/>
            </a:pPr>
            <a:endParaRPr lang="en-US" sz="900">
              <a:solidFill>
                <a:prstClr val="black"/>
              </a:solidFill>
              <a:latin typeface="Calibri"/>
            </a:endParaRPr>
          </a:p>
        </p:txBody>
      </p:sp>
      <p:sp>
        <p:nvSpPr>
          <p:cNvPr id="19" name="Freeform 19"/>
          <p:cNvSpPr/>
          <p:nvPr/>
        </p:nvSpPr>
        <p:spPr>
          <a:xfrm>
            <a:off x="7223376" y="6010582"/>
            <a:ext cx="1667570" cy="542463"/>
          </a:xfrm>
          <a:custGeom>
            <a:avLst/>
            <a:gdLst/>
            <a:ahLst/>
            <a:cxnLst/>
            <a:rect l="l" t="t" r="r" b="b"/>
            <a:pathLst>
              <a:path w="3335140" h="1084925">
                <a:moveTo>
                  <a:pt x="0" y="0"/>
                </a:moveTo>
                <a:lnTo>
                  <a:pt x="3335140" y="0"/>
                </a:lnTo>
                <a:lnTo>
                  <a:pt x="3335140" y="1084925"/>
                </a:lnTo>
                <a:lnTo>
                  <a:pt x="0" y="1084925"/>
                </a:lnTo>
                <a:lnTo>
                  <a:pt x="0" y="0"/>
                </a:lnTo>
                <a:close/>
              </a:path>
            </a:pathLst>
          </a:custGeom>
          <a:blipFill>
            <a:blip r:embed="rId4"/>
            <a:stretch>
              <a:fillRect/>
            </a:stretch>
          </a:blipFill>
        </p:spPr>
        <p:txBody>
          <a:bodyPr/>
          <a:lstStyle/>
          <a:p>
            <a:pPr>
              <a:defRPr/>
            </a:pPr>
            <a:endParaRPr lang="en-US" sz="900">
              <a:solidFill>
                <a:prstClr val="black"/>
              </a:solidFill>
              <a:latin typeface="Calibri"/>
            </a:endParaRPr>
          </a:p>
        </p:txBody>
      </p:sp>
      <p:pic>
        <p:nvPicPr>
          <p:cNvPr id="21" name="Picture 20">
            <a:extLst>
              <a:ext uri="{FF2B5EF4-FFF2-40B4-BE49-F238E27FC236}">
                <a16:creationId xmlns:a16="http://schemas.microsoft.com/office/drawing/2014/main" id="{B089571B-1580-129A-15CD-73B519B5D02F}"/>
              </a:ext>
            </a:extLst>
          </p:cNvPr>
          <p:cNvPicPr>
            <a:picLocks noChangeAspect="1"/>
          </p:cNvPicPr>
          <p:nvPr/>
        </p:nvPicPr>
        <p:blipFill>
          <a:blip r:embed="rId5"/>
          <a:stretch>
            <a:fillRect/>
          </a:stretch>
        </p:blipFill>
        <p:spPr>
          <a:xfrm>
            <a:off x="3853161" y="1840993"/>
            <a:ext cx="2259697" cy="2986646"/>
          </a:xfrm>
          <a:prstGeom prst="rect">
            <a:avLst/>
          </a:prstGeom>
        </p:spPr>
      </p:pic>
      <p:sp>
        <p:nvSpPr>
          <p:cNvPr id="9" name="TextBox 8">
            <a:extLst>
              <a:ext uri="{FF2B5EF4-FFF2-40B4-BE49-F238E27FC236}">
                <a16:creationId xmlns:a16="http://schemas.microsoft.com/office/drawing/2014/main" id="{918145D4-4136-4AC3-88B3-B7707807914E}"/>
              </a:ext>
            </a:extLst>
          </p:cNvPr>
          <p:cNvSpPr txBox="1"/>
          <p:nvPr/>
        </p:nvSpPr>
        <p:spPr>
          <a:xfrm>
            <a:off x="-1" y="160081"/>
            <a:ext cx="8971646" cy="584775"/>
          </a:xfrm>
          <a:prstGeom prst="rect">
            <a:avLst/>
          </a:prstGeom>
          <a:noFill/>
        </p:spPr>
        <p:txBody>
          <a:bodyPr wrap="square" rtlCol="0">
            <a:spAutoFit/>
          </a:bodyPr>
          <a:lstStyle/>
          <a:p>
            <a:pPr algn="ctr"/>
            <a:r>
              <a:rPr lang="en-US" sz="3200" b="1" dirty="0"/>
              <a:t>One Page Person Centered Description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52CD5E-FD2A-1CBB-4986-D14D1E5ACB88}"/>
              </a:ext>
            </a:extLst>
          </p:cNvPr>
          <p:cNvPicPr>
            <a:picLocks noChangeAspect="1"/>
          </p:cNvPicPr>
          <p:nvPr/>
        </p:nvPicPr>
        <p:blipFill rotWithShape="1">
          <a:blip r:embed="rId2"/>
          <a:srcRect t="5398" r="2212" b="5398"/>
          <a:stretch/>
        </p:blipFill>
        <p:spPr>
          <a:xfrm>
            <a:off x="119713" y="403123"/>
            <a:ext cx="8996385" cy="6154993"/>
          </a:xfrm>
          <a:prstGeom prst="rect">
            <a:avLst/>
          </a:prstGeom>
        </p:spPr>
      </p:pic>
      <p:pic>
        <p:nvPicPr>
          <p:cNvPr id="6" name="Picture 5">
            <a:extLst>
              <a:ext uri="{FF2B5EF4-FFF2-40B4-BE49-F238E27FC236}">
                <a16:creationId xmlns:a16="http://schemas.microsoft.com/office/drawing/2014/main" id="{6FF944E5-02BE-806B-10C3-9A79142865B9}"/>
              </a:ext>
            </a:extLst>
          </p:cNvPr>
          <p:cNvPicPr>
            <a:picLocks noChangeAspect="1"/>
          </p:cNvPicPr>
          <p:nvPr/>
        </p:nvPicPr>
        <p:blipFill>
          <a:blip r:embed="rId3"/>
          <a:stretch>
            <a:fillRect/>
          </a:stretch>
        </p:blipFill>
        <p:spPr>
          <a:xfrm>
            <a:off x="7734300" y="1752600"/>
            <a:ext cx="147638" cy="133350"/>
          </a:xfrm>
          <a:prstGeom prst="rect">
            <a:avLst/>
          </a:prstGeom>
        </p:spPr>
      </p:pic>
      <p:pic>
        <p:nvPicPr>
          <p:cNvPr id="10" name="Picture 9" descr="A person smiling for a picture&#10;&#10;Description automatically generated">
            <a:extLst>
              <a:ext uri="{FF2B5EF4-FFF2-40B4-BE49-F238E27FC236}">
                <a16:creationId xmlns:a16="http://schemas.microsoft.com/office/drawing/2014/main" id="{43CD7902-265B-F27D-1870-F3E67CE6C671}"/>
              </a:ext>
            </a:extLst>
          </p:cNvPr>
          <p:cNvPicPr>
            <a:picLocks noChangeAspect="1"/>
          </p:cNvPicPr>
          <p:nvPr/>
        </p:nvPicPr>
        <p:blipFill rotWithShape="1">
          <a:blip r:embed="rId4">
            <a:extLst>
              <a:ext uri="{28A0092B-C50C-407E-A947-70E740481C1C}">
                <a14:useLocalDpi xmlns:a14="http://schemas.microsoft.com/office/drawing/2010/main" val="0"/>
              </a:ext>
            </a:extLst>
          </a:blip>
          <a:srcRect l="3175" t="23690" r="4258" b="22873"/>
          <a:stretch/>
        </p:blipFill>
        <p:spPr>
          <a:xfrm rot="1629360">
            <a:off x="5850672" y="1605846"/>
            <a:ext cx="1230424" cy="1535786"/>
          </a:xfrm>
          <a:prstGeom prst="rect">
            <a:avLst/>
          </a:prstGeom>
        </p:spPr>
      </p:pic>
      <p:pic>
        <p:nvPicPr>
          <p:cNvPr id="14" name="Picture 13">
            <a:extLst>
              <a:ext uri="{FF2B5EF4-FFF2-40B4-BE49-F238E27FC236}">
                <a16:creationId xmlns:a16="http://schemas.microsoft.com/office/drawing/2014/main" id="{0D153644-C4E7-CF7A-209A-ACE1422A7C8B}"/>
              </a:ext>
            </a:extLst>
          </p:cNvPr>
          <p:cNvPicPr>
            <a:picLocks noChangeAspect="1"/>
          </p:cNvPicPr>
          <p:nvPr/>
        </p:nvPicPr>
        <p:blipFill>
          <a:blip r:embed="rId5"/>
          <a:stretch>
            <a:fillRect/>
          </a:stretch>
        </p:blipFill>
        <p:spPr>
          <a:xfrm>
            <a:off x="8244198" y="1752600"/>
            <a:ext cx="171450" cy="161925"/>
          </a:xfrm>
          <a:prstGeom prst="rect">
            <a:avLst/>
          </a:prstGeom>
        </p:spPr>
      </p:pic>
      <p:pic>
        <p:nvPicPr>
          <p:cNvPr id="16" name="Picture 15">
            <a:extLst>
              <a:ext uri="{FF2B5EF4-FFF2-40B4-BE49-F238E27FC236}">
                <a16:creationId xmlns:a16="http://schemas.microsoft.com/office/drawing/2014/main" id="{45FEE3A4-26A6-ED97-9450-DBBA47906777}"/>
              </a:ext>
            </a:extLst>
          </p:cNvPr>
          <p:cNvPicPr>
            <a:picLocks noChangeAspect="1"/>
          </p:cNvPicPr>
          <p:nvPr/>
        </p:nvPicPr>
        <p:blipFill>
          <a:blip r:embed="rId5"/>
          <a:stretch>
            <a:fillRect/>
          </a:stretch>
        </p:blipFill>
        <p:spPr>
          <a:xfrm>
            <a:off x="8007918" y="1833563"/>
            <a:ext cx="441791" cy="417247"/>
          </a:xfrm>
          <a:prstGeom prst="rect">
            <a:avLst/>
          </a:prstGeom>
        </p:spPr>
      </p:pic>
    </p:spTree>
    <p:extLst>
      <p:ext uri="{BB962C8B-B14F-4D97-AF65-F5344CB8AC3E}">
        <p14:creationId xmlns:p14="http://schemas.microsoft.com/office/powerpoint/2010/main" val="31493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82C3B2-7527-299C-7B20-1A8BDBEFF3C4}"/>
              </a:ext>
            </a:extLst>
          </p:cNvPr>
          <p:cNvSpPr>
            <a:spLocks noGrp="1"/>
          </p:cNvSpPr>
          <p:nvPr>
            <p:ph type="title"/>
          </p:nvPr>
        </p:nvSpPr>
        <p:spPr>
          <a:xfrm>
            <a:off x="178965" y="0"/>
            <a:ext cx="2928129" cy="1661652"/>
          </a:xfrm>
        </p:spPr>
        <p:txBody>
          <a:bodyPr vert="horz" lIns="91440" tIns="45720" rIns="91440" bIns="45720" rtlCol="0" anchor="ctr" anchorCtr="0">
            <a:normAutofit/>
          </a:bodyPr>
          <a:lstStyle/>
          <a:p>
            <a:r>
              <a:rPr lang="en-US" sz="2800" kern="1200" spc="0" baseline="0" dirty="0">
                <a:latin typeface="+mj-lt"/>
                <a:ea typeface="+mj-ea"/>
                <a:cs typeface="+mj-cs"/>
              </a:rPr>
              <a:t>How did a Parent Mentor use this tool?</a:t>
            </a:r>
          </a:p>
        </p:txBody>
      </p:sp>
      <p:pic>
        <p:nvPicPr>
          <p:cNvPr id="2" name="Picture 1" descr="A blue orange and white rectangular box with text&#10;&#10;Description automatically generated">
            <a:extLst>
              <a:ext uri="{FF2B5EF4-FFF2-40B4-BE49-F238E27FC236}">
                <a16:creationId xmlns:a16="http://schemas.microsoft.com/office/drawing/2014/main" id="{A18FA97F-F6DB-2701-3898-70E5BD9B1E4F}"/>
              </a:ext>
            </a:extLst>
          </p:cNvPr>
          <p:cNvPicPr>
            <a:picLocks noChangeAspect="1"/>
          </p:cNvPicPr>
          <p:nvPr/>
        </p:nvPicPr>
        <p:blipFill>
          <a:blip r:embed="rId3"/>
          <a:stretch>
            <a:fillRect/>
          </a:stretch>
        </p:blipFill>
        <p:spPr>
          <a:xfrm>
            <a:off x="3962509" y="383458"/>
            <a:ext cx="4678057" cy="6075398"/>
          </a:xfrm>
          <a:prstGeom prst="rect">
            <a:avLst/>
          </a:prstGeom>
          <a:noFill/>
        </p:spPr>
      </p:pic>
      <p:sp>
        <p:nvSpPr>
          <p:cNvPr id="3" name="TextBox 2">
            <a:extLst>
              <a:ext uri="{FF2B5EF4-FFF2-40B4-BE49-F238E27FC236}">
                <a16:creationId xmlns:a16="http://schemas.microsoft.com/office/drawing/2014/main" id="{34C1D83B-D316-BE11-4BF2-0EFCAD70BE45}"/>
              </a:ext>
            </a:extLst>
          </p:cNvPr>
          <p:cNvSpPr txBox="1"/>
          <p:nvPr/>
        </p:nvSpPr>
        <p:spPr>
          <a:xfrm>
            <a:off x="141157" y="1410600"/>
            <a:ext cx="2941319" cy="3126987"/>
          </a:xfrm>
          <a:prstGeom prst="rect">
            <a:avLst/>
          </a:prstGeom>
        </p:spPr>
        <p:txBody>
          <a:bodyPr vert="horz" lIns="91440" tIns="45720" rIns="91440" bIns="45720" rtlCol="0">
            <a:noAutofit/>
          </a:bodyPr>
          <a:lstStyle/>
          <a:p>
            <a:pPr defTabSz="914400">
              <a:lnSpc>
                <a:spcPct val="90000"/>
              </a:lnSpc>
              <a:spcBef>
                <a:spcPts val="1400"/>
              </a:spcBef>
              <a:defRPr/>
            </a:pPr>
            <a:r>
              <a:rPr lang="en-US" sz="1800" kern="0" dirty="0">
                <a:solidFill>
                  <a:schemeClr val="bg1"/>
                </a:solidFill>
                <a:effectLst/>
                <a:latin typeface="Calibri" panose="020F0502020204030204" pitchFamily="34" charset="0"/>
                <a:ea typeface="Times New Roman" panose="02020603050405020304" pitchFamily="18" charset="0"/>
              </a:rPr>
              <a:t>A teenaged son in a program Teen in gifted program preps for Student Centered Led Conference. Mom, a Parent Mentor, advises One Page Person Centered Description. Teen sees its versatility, jokes about organizing life. Develops profile, aids conference, fosters accountability. Teacher praises well-prepared presentation, applauds vulnerability. Freshman attending college classes, ample chances for self-advocacy.</a:t>
            </a:r>
            <a:endParaRPr kumimoji="0" lang="en-US" sz="15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05531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918" y="5418668"/>
            <a:ext cx="8085582" cy="1220310"/>
          </a:xfrm>
        </p:spPr>
        <p:txBody>
          <a:bodyPr>
            <a:normAutofit/>
          </a:bodyPr>
          <a:lstStyle/>
          <a:p>
            <a:r>
              <a:rPr lang="en-US" sz="4000" dirty="0"/>
              <a:t>Life Trajectory, Experiences </a:t>
            </a:r>
            <a:br>
              <a:rPr lang="en-US" sz="4000" dirty="0"/>
            </a:br>
            <a:r>
              <a:rPr lang="en-US" sz="4000" dirty="0"/>
              <a:t>and Life Stages</a:t>
            </a:r>
          </a:p>
        </p:txBody>
      </p:sp>
      <p:sp>
        <p:nvSpPr>
          <p:cNvPr id="2" name="Picture Placeholder 1"/>
          <p:cNvSpPr>
            <a:spLocks noGrp="1"/>
          </p:cNvSpPr>
          <p:nvPr>
            <p:ph type="pic" idx="1"/>
          </p:nvPr>
        </p:nvSpPr>
        <p:spPr>
          <a:xfrm>
            <a:off x="-32004" y="-344096"/>
            <a:ext cx="9144000" cy="5330952"/>
          </a:xfrm>
        </p:spPr>
        <p:txBody>
          <a:bodyPr/>
          <a:lstStyle/>
          <a:p>
            <a:endParaRPr lang="en-US"/>
          </a:p>
        </p:txBody>
      </p:sp>
      <p:sp>
        <p:nvSpPr>
          <p:cNvPr id="7" name="Text Placeholder 6"/>
          <p:cNvSpPr>
            <a:spLocks noGrp="1"/>
          </p:cNvSpPr>
          <p:nvPr>
            <p:ph type="body" sz="half" idx="2"/>
          </p:nvPr>
        </p:nvSpPr>
        <p:spPr>
          <a:xfrm>
            <a:off x="507492" y="6622903"/>
            <a:ext cx="6922008" cy="235096"/>
          </a:xfrm>
        </p:spPr>
        <p:txBody>
          <a:bodyPr>
            <a:normAutofit fontScale="85000" lnSpcReduction="20000"/>
          </a:bodyPr>
          <a:lstStyle/>
          <a:p>
            <a:r>
              <a:rPr lang="en-US" dirty="0"/>
              <a:t>   </a:t>
            </a:r>
          </a:p>
        </p:txBody>
      </p:sp>
      <p:sp>
        <p:nvSpPr>
          <p:cNvPr id="9" name="Picture Placeholder 1"/>
          <p:cNvSpPr txBox="1">
            <a:spLocks/>
          </p:cNvSpPr>
          <p:nvPr/>
        </p:nvSpPr>
        <p:spPr>
          <a:xfrm>
            <a:off x="-42291" y="-329348"/>
            <a:ext cx="9144000" cy="5330952"/>
          </a:xfrm>
          <a:prstGeom prst="rect">
            <a:avLst/>
          </a:prstGeom>
          <a:solidFill>
            <a:schemeClr val="accent1">
              <a:lumMod val="40000"/>
              <a:lumOff val="60000"/>
            </a:schemeClr>
          </a:solidFill>
        </p:spPr>
        <p:txBody>
          <a:bodyPr/>
          <a:lstStyle/>
          <a:p>
            <a:endParaRPr lang="en-US"/>
          </a:p>
        </p:txBody>
      </p:sp>
      <p:sp>
        <p:nvSpPr>
          <p:cNvPr id="11" name="Picture Placeholder 1"/>
          <p:cNvSpPr txBox="1">
            <a:spLocks/>
          </p:cNvSpPr>
          <p:nvPr/>
        </p:nvSpPr>
        <p:spPr>
          <a:xfrm>
            <a:off x="-42291" y="-344096"/>
            <a:ext cx="9144000" cy="5330952"/>
          </a:xfrm>
          <a:prstGeom prst="rect">
            <a:avLst/>
          </a:prstGeom>
          <a:solidFill>
            <a:schemeClr val="accent1">
              <a:lumMod val="40000"/>
              <a:lumOff val="60000"/>
            </a:schemeClr>
          </a:solidFill>
        </p:spPr>
        <p:txBody>
          <a:bodyPr/>
          <a:lstStyle/>
          <a:p>
            <a:endParaRPr lang="en-US"/>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t="-18988" b="18395"/>
          <a:stretch/>
        </p:blipFill>
        <p:spPr>
          <a:xfrm>
            <a:off x="-13133" y="-1947836"/>
            <a:ext cx="9119986" cy="69494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062" y="5753100"/>
            <a:ext cx="685800" cy="685800"/>
          </a:xfrm>
          <a:prstGeom prst="rect">
            <a:avLst/>
          </a:prstGeom>
        </p:spPr>
      </p:pic>
    </p:spTree>
    <p:extLst>
      <p:ext uri="{BB962C8B-B14F-4D97-AF65-F5344CB8AC3E}">
        <p14:creationId xmlns:p14="http://schemas.microsoft.com/office/powerpoint/2010/main" val="938069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FE7F-67D4-4E9D-BA13-C7AB2E4DCCBE}"/>
              </a:ext>
            </a:extLst>
          </p:cNvPr>
          <p:cNvSpPr>
            <a:spLocks noGrp="1"/>
          </p:cNvSpPr>
          <p:nvPr>
            <p:ph type="title"/>
          </p:nvPr>
        </p:nvSpPr>
        <p:spPr>
          <a:xfrm>
            <a:off x="302343" y="228207"/>
            <a:ext cx="8627806" cy="1049987"/>
          </a:xfrm>
        </p:spPr>
        <p:txBody>
          <a:bodyPr/>
          <a:lstStyle/>
          <a:p>
            <a:r>
              <a:rPr lang="en-US" dirty="0"/>
              <a:t>Trajectory: What do I want?</a:t>
            </a:r>
          </a:p>
        </p:txBody>
      </p:sp>
      <p:pic>
        <p:nvPicPr>
          <p:cNvPr id="6" name="Content Placeholder 5">
            <a:extLst>
              <a:ext uri="{FF2B5EF4-FFF2-40B4-BE49-F238E27FC236}">
                <a16:creationId xmlns:a16="http://schemas.microsoft.com/office/drawing/2014/main" id="{87BB50CD-A35D-F9E3-458B-783A0FF16D08}"/>
              </a:ext>
            </a:extLst>
          </p:cNvPr>
          <p:cNvPicPr>
            <a:picLocks noGrp="1" noChangeAspect="1"/>
          </p:cNvPicPr>
          <p:nvPr>
            <p:ph idx="1"/>
          </p:nvPr>
        </p:nvPicPr>
        <p:blipFill>
          <a:blip r:embed="rId2"/>
          <a:stretch>
            <a:fillRect/>
          </a:stretch>
        </p:blipFill>
        <p:spPr>
          <a:xfrm>
            <a:off x="495079" y="1120877"/>
            <a:ext cx="7898201" cy="5159774"/>
          </a:xfrm>
        </p:spPr>
      </p:pic>
    </p:spTree>
    <p:extLst>
      <p:ext uri="{BB962C8B-B14F-4D97-AF65-F5344CB8AC3E}">
        <p14:creationId xmlns:p14="http://schemas.microsoft.com/office/powerpoint/2010/main" val="347937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287120" y="542282"/>
            <a:ext cx="2928129" cy="19202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chorCtr="0">
            <a:norm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400" eaLnBrk="1" hangingPunct="1">
              <a:lnSpc>
                <a:spcPct val="85000"/>
              </a:lnSpc>
              <a:spcBef>
                <a:spcPct val="0"/>
              </a:spcBef>
              <a:spcAft>
                <a:spcPts val="600"/>
              </a:spcAft>
              <a:defRPr/>
            </a:pPr>
            <a:r>
              <a:rPr lang="en-US" sz="3300" kern="1200" spc="0" baseline="0">
                <a:solidFill>
                  <a:srgbClr val="FFFFFF"/>
                </a:solidFill>
                <a:latin typeface="+mj-lt"/>
                <a:ea typeface="+mj-ea"/>
                <a:cs typeface="+mj-cs"/>
              </a:rPr>
              <a:t>What is YOUR Vision </a:t>
            </a:r>
          </a:p>
          <a:p>
            <a:pPr defTabSz="914400" eaLnBrk="1" hangingPunct="1">
              <a:lnSpc>
                <a:spcPct val="85000"/>
              </a:lnSpc>
              <a:spcBef>
                <a:spcPct val="0"/>
              </a:spcBef>
              <a:spcAft>
                <a:spcPts val="600"/>
              </a:spcAft>
              <a:defRPr/>
            </a:pPr>
            <a:r>
              <a:rPr lang="en-US" sz="3300" kern="1200" spc="0" baseline="0">
                <a:solidFill>
                  <a:srgbClr val="FFFFFF"/>
                </a:solidFill>
                <a:latin typeface="+mj-lt"/>
                <a:ea typeface="+mj-ea"/>
                <a:cs typeface="+mj-cs"/>
              </a:rPr>
              <a:t>for a Good LIFE?</a:t>
            </a:r>
          </a:p>
        </p:txBody>
      </p:sp>
      <p:pic>
        <p:nvPicPr>
          <p:cNvPr id="8" name="Content Placeholder 7" descr="Text&#10;&#10;Description automatically generated with medium confidence">
            <a:extLst>
              <a:ext uri="{FF2B5EF4-FFF2-40B4-BE49-F238E27FC236}">
                <a16:creationId xmlns:a16="http://schemas.microsoft.com/office/drawing/2014/main" id="{0B019C28-2D12-475F-AAE0-BABA410FE1AD}"/>
              </a:ext>
            </a:extLst>
          </p:cNvPr>
          <p:cNvPicPr>
            <a:picLocks noGrp="1" noChangeAspect="1"/>
          </p:cNvPicPr>
          <p:nvPr>
            <p:ph idx="1"/>
          </p:nvPr>
        </p:nvPicPr>
        <p:blipFill>
          <a:blip r:embed="rId3"/>
          <a:stretch>
            <a:fillRect/>
          </a:stretch>
        </p:blipFill>
        <p:spPr>
          <a:xfrm>
            <a:off x="4076685" y="1374588"/>
            <a:ext cx="4572000" cy="4251960"/>
          </a:xfrm>
          <a:noFill/>
        </p:spPr>
      </p:pic>
      <p:sp>
        <p:nvSpPr>
          <p:cNvPr id="10" name="Rectangle 9"/>
          <p:cNvSpPr/>
          <p:nvPr/>
        </p:nvSpPr>
        <p:spPr>
          <a:xfrm>
            <a:off x="297181" y="2511813"/>
            <a:ext cx="2941319" cy="3126987"/>
          </a:xfrm>
          <a:prstGeom prst="rect">
            <a:avLst/>
          </a:prstGeom>
        </p:spPr>
        <p:txBody>
          <a:bodyPr vert="horz" lIns="91440" tIns="45720" rIns="91440" bIns="45720" rtlCol="0">
            <a:normAutofit/>
          </a:bodyPr>
          <a:lstStyle/>
          <a:p>
            <a:pPr defTabSz="914400">
              <a:spcBef>
                <a:spcPts val="1400"/>
              </a:spcBef>
              <a:defRPr/>
            </a:pPr>
            <a:r>
              <a:rPr lang="en-US" sz="1500" b="1" kern="1200">
                <a:solidFill>
                  <a:schemeClr val="bg1"/>
                </a:solidFill>
                <a:latin typeface="+mn-lt"/>
                <a:ea typeface="+mn-ea"/>
                <a:cs typeface="+mn-cs"/>
              </a:rPr>
              <a:t>Vision of What I Want</a:t>
            </a:r>
          </a:p>
        </p:txBody>
      </p:sp>
    </p:spTree>
    <p:extLst>
      <p:ext uri="{BB962C8B-B14F-4D97-AF65-F5344CB8AC3E}">
        <p14:creationId xmlns:p14="http://schemas.microsoft.com/office/powerpoint/2010/main" val="55580395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6002120" y="542282"/>
            <a:ext cx="2928129" cy="19202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chorCtr="0">
            <a:norm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914400" eaLnBrk="1" hangingPunct="1">
              <a:lnSpc>
                <a:spcPct val="85000"/>
              </a:lnSpc>
              <a:spcBef>
                <a:spcPct val="0"/>
              </a:spcBef>
              <a:spcAft>
                <a:spcPts val="600"/>
              </a:spcAft>
              <a:defRPr/>
            </a:pPr>
            <a:r>
              <a:rPr lang="en-US" sz="3600" kern="1200" spc="-120" baseline="0">
                <a:solidFill>
                  <a:srgbClr val="FFFFFF"/>
                </a:solidFill>
                <a:latin typeface="+mj-lt"/>
                <a:ea typeface="+mj-ea"/>
                <a:cs typeface="+mj-cs"/>
              </a:rPr>
              <a:t>What DON’T you want??</a:t>
            </a:r>
          </a:p>
        </p:txBody>
      </p:sp>
      <p:pic>
        <p:nvPicPr>
          <p:cNvPr id="4" name="Picture 3" descr="Graphical user interface&#10;&#10;Description automatically generated with medium confidence">
            <a:extLst>
              <a:ext uri="{FF2B5EF4-FFF2-40B4-BE49-F238E27FC236}">
                <a16:creationId xmlns:a16="http://schemas.microsoft.com/office/drawing/2014/main" id="{5705BB22-C1DE-4D8E-A6BD-D04747F53818}"/>
              </a:ext>
            </a:extLst>
          </p:cNvPr>
          <p:cNvPicPr>
            <a:picLocks noChangeAspect="1"/>
          </p:cNvPicPr>
          <p:nvPr/>
        </p:nvPicPr>
        <p:blipFill>
          <a:blip r:embed="rId3"/>
          <a:stretch>
            <a:fillRect/>
          </a:stretch>
        </p:blipFill>
        <p:spPr>
          <a:xfrm>
            <a:off x="571500" y="2019300"/>
            <a:ext cx="4572000" cy="2057400"/>
          </a:xfrm>
          <a:prstGeom prst="rect">
            <a:avLst/>
          </a:prstGeom>
          <a:noFill/>
        </p:spPr>
      </p:pic>
      <p:sp>
        <p:nvSpPr>
          <p:cNvPr id="73" name="Text Placeholder 3">
            <a:extLst>
              <a:ext uri="{FF2B5EF4-FFF2-40B4-BE49-F238E27FC236}">
                <a16:creationId xmlns:a16="http://schemas.microsoft.com/office/drawing/2014/main" id="{60D46A50-6501-4FBE-8827-6800ED7DBB4B}"/>
              </a:ext>
            </a:extLst>
          </p:cNvPr>
          <p:cNvSpPr>
            <a:spLocks noGrp="1"/>
          </p:cNvSpPr>
          <p:nvPr>
            <p:ph type="body" sz="half" idx="2"/>
          </p:nvPr>
        </p:nvSpPr>
        <p:spPr>
          <a:xfrm>
            <a:off x="6012181" y="2511813"/>
            <a:ext cx="2941319" cy="3126987"/>
          </a:xfrm>
        </p:spPr>
        <p:txBody>
          <a:bodyPr/>
          <a:lstStyle/>
          <a:p>
            <a:r>
              <a:rPr lang="en-US" dirty="0"/>
              <a:t>Why is it important to talk about what we don’t want</a:t>
            </a:r>
          </a:p>
        </p:txBody>
      </p:sp>
    </p:spTree>
    <p:extLst>
      <p:ext uri="{BB962C8B-B14F-4D97-AF65-F5344CB8AC3E}">
        <p14:creationId xmlns:p14="http://schemas.microsoft.com/office/powerpoint/2010/main" val="189391716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8"/>
          <p:cNvSpPr txBox="1">
            <a:spLocks noChangeArrowheads="1"/>
          </p:cNvSpPr>
          <p:nvPr/>
        </p:nvSpPr>
        <p:spPr bwMode="auto">
          <a:xfrm>
            <a:off x="38100" y="2286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SzPct val="50000"/>
              <a:buFont typeface="Wingdings" charset="2"/>
              <a:buChar char="¥"/>
              <a:defRPr sz="2400">
                <a:solidFill>
                  <a:srgbClr val="262626"/>
                </a:solidFill>
                <a:latin typeface="Tw Cen MT" charset="0"/>
              </a:defRPr>
            </a:lvl1pPr>
            <a:lvl2pPr marL="742950" indent="-285750">
              <a:lnSpc>
                <a:spcPct val="85000"/>
              </a:lnSpc>
              <a:spcBef>
                <a:spcPts val="600"/>
              </a:spcBef>
              <a:buSzPct val="50000"/>
              <a:buFont typeface="Wingdings" charset="2"/>
              <a:buChar char="«"/>
              <a:defRPr sz="2400">
                <a:solidFill>
                  <a:srgbClr val="262626"/>
                </a:solidFill>
                <a:latin typeface="Tw Cen MT" charset="0"/>
              </a:defRPr>
            </a:lvl2pPr>
            <a:lvl3pPr marL="1143000" indent="-228600">
              <a:lnSpc>
                <a:spcPct val="85000"/>
              </a:lnSpc>
              <a:spcBef>
                <a:spcPts val="600"/>
              </a:spcBef>
              <a:buFont typeface="Arial" charset="0"/>
              <a:buChar char="•"/>
              <a:defRPr sz="2000">
                <a:solidFill>
                  <a:srgbClr val="262626"/>
                </a:solidFill>
                <a:latin typeface="Tw Cen MT" charset="0"/>
              </a:defRPr>
            </a:lvl3pPr>
            <a:lvl4pPr marL="1600200" indent="-228600">
              <a:lnSpc>
                <a:spcPct val="85000"/>
              </a:lnSpc>
              <a:spcBef>
                <a:spcPts val="600"/>
              </a:spcBef>
              <a:buFont typeface="Courier New" charset="0"/>
              <a:buChar char="o"/>
              <a:defRPr>
                <a:solidFill>
                  <a:srgbClr val="262626"/>
                </a:solidFill>
                <a:latin typeface="Tw Cen MT" charset="0"/>
              </a:defRPr>
            </a:lvl4pPr>
            <a:lvl5pPr marL="2057400" indent="-228600">
              <a:lnSpc>
                <a:spcPct val="85000"/>
              </a:lnSpc>
              <a:spcBef>
                <a:spcPts val="600"/>
              </a:spcBef>
              <a:buFont typeface="Wingdings" charset="2"/>
              <a:buChar char="§"/>
              <a:defRPr>
                <a:solidFill>
                  <a:srgbClr val="262626"/>
                </a:solidFill>
                <a:latin typeface="Tw Cen MT" charset="0"/>
              </a:defRPr>
            </a:lvl5pPr>
            <a:lvl6pPr marL="25146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6pPr>
            <a:lvl7pPr marL="29718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7pPr>
            <a:lvl8pPr marL="34290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8pPr>
            <a:lvl9pPr marL="38862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9pPr>
          </a:lstStyle>
          <a:p>
            <a:pPr algn="ctr" eaLnBrk="1" hangingPunct="1">
              <a:lnSpc>
                <a:spcPct val="100000"/>
              </a:lnSpc>
              <a:spcBef>
                <a:spcPct val="0"/>
              </a:spcBef>
              <a:buSzTx/>
              <a:buFontTx/>
              <a:buNone/>
            </a:pPr>
            <a:r>
              <a:rPr lang="en-US" altLang="en-US" sz="4000" dirty="0">
                <a:solidFill>
                  <a:schemeClr val="accent1"/>
                </a:solidFill>
                <a:latin typeface="Georgia" charset="0"/>
              </a:rPr>
              <a:t>Vision &amp; Trajectory for a Good Life</a:t>
            </a:r>
          </a:p>
        </p:txBody>
      </p:sp>
      <p:cxnSp>
        <p:nvCxnSpPr>
          <p:cNvPr id="50178" name="Straight Arrow Connector 29"/>
          <p:cNvCxnSpPr>
            <a:cxnSpLocks noChangeShapeType="1"/>
          </p:cNvCxnSpPr>
          <p:nvPr/>
        </p:nvCxnSpPr>
        <p:spPr bwMode="auto">
          <a:xfrm flipV="1">
            <a:off x="298450" y="2179638"/>
            <a:ext cx="4992688" cy="2541587"/>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9"/>
          <p:cNvCxnSpPr>
            <a:cxnSpLocks noChangeShapeType="1"/>
          </p:cNvCxnSpPr>
          <p:nvPr/>
        </p:nvCxnSpPr>
        <p:spPr bwMode="auto">
          <a:xfrm>
            <a:off x="298450" y="4721225"/>
            <a:ext cx="5205413" cy="615950"/>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20" name="Cloud 19"/>
          <p:cNvSpPr/>
          <p:nvPr/>
        </p:nvSpPr>
        <p:spPr>
          <a:xfrm>
            <a:off x="5291138" y="990600"/>
            <a:ext cx="3657600" cy="3006725"/>
          </a:xfrm>
          <a:prstGeom prst="cloud">
            <a:avLst/>
          </a:prstGeom>
          <a:solidFill>
            <a:srgbClr val="59C6D5">
              <a:alpha val="48000"/>
            </a:srgb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altLang="en-US" sz="2200" b="1" i="1">
              <a:solidFill>
                <a:srgbClr val="000000"/>
              </a:solidFill>
              <a:latin typeface="Tw Cen MT" charset="0"/>
            </a:endParaRPr>
          </a:p>
          <a:p>
            <a:pPr algn="ctr"/>
            <a:r>
              <a:rPr lang="en-US" altLang="en-US" sz="2000" i="1">
                <a:solidFill>
                  <a:srgbClr val="000000"/>
                </a:solidFill>
                <a:latin typeface="Tw Cen MT" charset="0"/>
              </a:rPr>
              <a:t>Friends, family, </a:t>
            </a:r>
          </a:p>
          <a:p>
            <a:pPr algn="ctr"/>
            <a:r>
              <a:rPr lang="en-US" altLang="en-US" sz="2000" i="1">
                <a:solidFill>
                  <a:srgbClr val="000000"/>
                </a:solidFill>
                <a:latin typeface="Tw Cen MT" charset="0"/>
              </a:rPr>
              <a:t>enough money, </a:t>
            </a:r>
          </a:p>
          <a:p>
            <a:pPr algn="ctr"/>
            <a:r>
              <a:rPr lang="en-US" altLang="en-US" sz="2000" i="1">
                <a:solidFill>
                  <a:srgbClr val="000000"/>
                </a:solidFill>
                <a:latin typeface="Tw Cen MT" charset="0"/>
              </a:rPr>
              <a:t>job I like, home, faith, vacations, health, choice, freedom</a:t>
            </a:r>
            <a:endParaRPr lang="en-US" altLang="en-US" sz="2000">
              <a:solidFill>
                <a:srgbClr val="000000"/>
              </a:solidFill>
              <a:latin typeface="Tw Cen MT" charset="0"/>
            </a:endParaRPr>
          </a:p>
          <a:p>
            <a:pPr algn="ctr"/>
            <a:endParaRPr lang="en-US" altLang="en-US" sz="2200" b="1">
              <a:solidFill>
                <a:srgbClr val="000000"/>
              </a:solidFill>
              <a:latin typeface="Tw Cen MT" charset="0"/>
            </a:endParaRPr>
          </a:p>
        </p:txBody>
      </p:sp>
      <p:grpSp>
        <p:nvGrpSpPr>
          <p:cNvPr id="50181" name="Group 12"/>
          <p:cNvGrpSpPr>
            <a:grpSpLocks/>
          </p:cNvGrpSpPr>
          <p:nvPr/>
        </p:nvGrpSpPr>
        <p:grpSpPr bwMode="auto">
          <a:xfrm>
            <a:off x="5291138" y="4211898"/>
            <a:ext cx="4048125" cy="2071427"/>
            <a:chOff x="2459221" y="3647187"/>
            <a:chExt cx="4572000" cy="2745852"/>
          </a:xfrm>
        </p:grpSpPr>
        <p:sp>
          <p:nvSpPr>
            <p:cNvPr id="14" name="Cloud 13"/>
            <p:cNvSpPr/>
            <p:nvPr/>
          </p:nvSpPr>
          <p:spPr>
            <a:xfrm>
              <a:off x="2642394" y="3647187"/>
              <a:ext cx="3947764"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sz="1600">
                <a:solidFill>
                  <a:prstClr val="black"/>
                </a:solidFill>
              </a:endParaRPr>
            </a:p>
          </p:txBody>
        </p:sp>
        <p:sp>
          <p:nvSpPr>
            <p:cNvPr id="50185" name="Rectangle 14"/>
            <p:cNvSpPr>
              <a:spLocks noChangeArrowheads="1"/>
            </p:cNvSpPr>
            <p:nvPr/>
          </p:nvSpPr>
          <p:spPr bwMode="auto">
            <a:xfrm>
              <a:off x="2459221" y="4175062"/>
              <a:ext cx="4572000" cy="53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b="1" dirty="0">
                  <a:solidFill>
                    <a:srgbClr val="000000"/>
                  </a:solidFill>
                </a:rPr>
                <a:t>Vision of What I Don’t Want</a:t>
              </a:r>
            </a:p>
          </p:txBody>
        </p:sp>
        <p:pic>
          <p:nvPicPr>
            <p:cNvPr id="50186" name="Picture 1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38549" y="4881600"/>
              <a:ext cx="957987" cy="11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2" name="TextBox 9"/>
          <p:cNvSpPr txBox="1">
            <a:spLocks noChangeArrowheads="1"/>
          </p:cNvSpPr>
          <p:nvPr/>
        </p:nvSpPr>
        <p:spPr bwMode="auto">
          <a:xfrm rot="-1615955">
            <a:off x="876300" y="2954338"/>
            <a:ext cx="4014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a:solidFill>
                  <a:srgbClr val="000000"/>
                </a:solidFill>
              </a:rPr>
              <a:t>Trajectory towards Life Outcomes</a:t>
            </a:r>
          </a:p>
        </p:txBody>
      </p:sp>
      <p:sp>
        <p:nvSpPr>
          <p:cNvPr id="50183" name="TextBox 11"/>
          <p:cNvSpPr txBox="1">
            <a:spLocks noChangeArrowheads="1"/>
          </p:cNvSpPr>
          <p:nvPr/>
        </p:nvSpPr>
        <p:spPr bwMode="auto">
          <a:xfrm rot="430369">
            <a:off x="854075" y="5100638"/>
            <a:ext cx="4003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a:solidFill>
                  <a:srgbClr val="000000"/>
                </a:solidFill>
              </a:rPr>
              <a:t>Trajectory towards things unwanted</a:t>
            </a:r>
          </a:p>
        </p:txBody>
      </p:sp>
    </p:spTree>
    <p:extLst>
      <p:ext uri="{BB962C8B-B14F-4D97-AF65-F5344CB8AC3E}">
        <p14:creationId xmlns:p14="http://schemas.microsoft.com/office/powerpoint/2010/main" val="67322701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275461" y="51162"/>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83CA"/>
                </a:solidFill>
                <a:effectLst/>
                <a:uLnTx/>
                <a:uFillTx/>
                <a:latin typeface="Georgia"/>
                <a:ea typeface="+mn-ea"/>
                <a:cs typeface="Arial" charset="0"/>
              </a:rPr>
              <a:t>Trey’s Good Life Vision</a:t>
            </a:r>
          </a:p>
        </p:txBody>
      </p:sp>
      <p:cxnSp>
        <p:nvCxnSpPr>
          <p:cNvPr id="8" name="Straight Arrow Connector 29"/>
          <p:cNvCxnSpPr>
            <a:cxnSpLocks noChangeShapeType="1"/>
          </p:cNvCxnSpPr>
          <p:nvPr/>
        </p:nvCxnSpPr>
        <p:spPr bwMode="auto">
          <a:xfrm flipV="1">
            <a:off x="519257" y="3331687"/>
            <a:ext cx="4697459" cy="252609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Cloud 19"/>
          <p:cNvSpPr/>
          <p:nvPr/>
        </p:nvSpPr>
        <p:spPr>
          <a:xfrm>
            <a:off x="4803885" y="205483"/>
            <a:ext cx="4217402" cy="3430925"/>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a:ea typeface="+mn-ea"/>
                <a:cs typeface="+mn-cs"/>
              </a:rPr>
              <a:t>Family,  Friends, Vacations. Wife and Kids, Video Games, Concerts, Money, Job, Good Food, Cider Beer, Cat, Going to the Store, Work at Disney, Staying safe &amp; healthy</a:t>
            </a:r>
          </a:p>
        </p:txBody>
      </p:sp>
      <p:grpSp>
        <p:nvGrpSpPr>
          <p:cNvPr id="2" name="Group 12"/>
          <p:cNvGrpSpPr/>
          <p:nvPr/>
        </p:nvGrpSpPr>
        <p:grpSpPr>
          <a:xfrm>
            <a:off x="4618414" y="3790729"/>
            <a:ext cx="4475658" cy="2745686"/>
            <a:chOff x="2459221" y="2294624"/>
            <a:chExt cx="4572000" cy="3657628"/>
          </a:xfrm>
        </p:grpSpPr>
        <p:sp>
          <p:nvSpPr>
            <p:cNvPr id="14" name="Cloud 13"/>
            <p:cNvSpPr/>
            <p:nvPr/>
          </p:nvSpPr>
          <p:spPr>
            <a:xfrm>
              <a:off x="2558756" y="2294624"/>
              <a:ext cx="4467516" cy="3657628"/>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a:ea typeface="+mn-ea"/>
                  <a:cs typeface="+mn-cs"/>
                </a:rPr>
                <a:t>Poverty/No Money, Poor Health, Mom unhappy with him, Isolated or Segregated, Treated Differently, Taken advantage of </a:t>
              </a:r>
            </a:p>
          </p:txBody>
        </p:sp>
        <p:sp>
          <p:nvSpPr>
            <p:cNvPr id="15" name="Rectangle 14"/>
            <p:cNvSpPr/>
            <p:nvPr/>
          </p:nvSpPr>
          <p:spPr>
            <a:xfrm>
              <a:off x="2459221" y="4175062"/>
              <a:ext cx="4572000" cy="536498"/>
            </a:xfrm>
            <a:prstGeom prst="rect">
              <a:avLst/>
            </a:prstGeom>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w Cen MT"/>
                <a:ea typeface="+mn-ea"/>
                <a:cs typeface="+mn-cs"/>
              </a:endParaRPr>
            </a:p>
          </p:txBody>
        </p:sp>
      </p:grpSp>
      <p:cxnSp>
        <p:nvCxnSpPr>
          <p:cNvPr id="4" name="Straight Arrow Connector 3"/>
          <p:cNvCxnSpPr/>
          <p:nvPr/>
        </p:nvCxnSpPr>
        <p:spPr>
          <a:xfrm>
            <a:off x="2778146" y="4750967"/>
            <a:ext cx="1689450" cy="811916"/>
          </a:xfrm>
          <a:prstGeom prst="straightConnector1">
            <a:avLst/>
          </a:prstGeom>
          <a:ln w="57150" cmpd="sng">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463970" y="4033879"/>
            <a:ext cx="339915" cy="138705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14" y="956774"/>
            <a:ext cx="2249033" cy="2636229"/>
          </a:xfrm>
          <a:prstGeom prst="rect">
            <a:avLst/>
          </a:prstGeom>
        </p:spPr>
      </p:pic>
    </p:spTree>
    <p:extLst>
      <p:ext uri="{BB962C8B-B14F-4D97-AF65-F5344CB8AC3E}">
        <p14:creationId xmlns:p14="http://schemas.microsoft.com/office/powerpoint/2010/main" val="329306280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vert="horz" lIns="91440" tIns="45720" rIns="91440" bIns="45720" rtlCol="0" anchor="ctr">
            <a:normAutofit/>
          </a:bodyPr>
          <a:lstStyle/>
          <a:p>
            <a:r>
              <a:rPr lang="en-US" sz="3700" kern="1200" spc="-120" baseline="0">
                <a:latin typeface="+mj-lt"/>
                <a:ea typeface="+mj-ea"/>
                <a:cs typeface="+mj-cs"/>
              </a:rPr>
              <a:t>National Community of Practice for</a:t>
            </a:r>
            <a:br>
              <a:rPr lang="en-US" sz="3700" kern="1200" spc="-120" baseline="0">
                <a:latin typeface="+mj-lt"/>
                <a:ea typeface="+mj-ea"/>
                <a:cs typeface="+mj-cs"/>
              </a:rPr>
            </a:br>
            <a:r>
              <a:rPr lang="en-US" sz="3700" kern="1200" spc="-120" baseline="0">
                <a:latin typeface="+mj-lt"/>
                <a:ea typeface="+mj-ea"/>
                <a:cs typeface="+mj-cs"/>
              </a:rPr>
              <a:t>Supporting Families</a:t>
            </a:r>
          </a:p>
        </p:txBody>
      </p:sp>
      <p:sp>
        <p:nvSpPr>
          <p:cNvPr id="4" name="Content Placeholder 3"/>
          <p:cNvSpPr>
            <a:spLocks noGrp="1"/>
          </p:cNvSpPr>
          <p:nvPr>
            <p:ph type="body" sz="half" idx="1"/>
          </p:nvPr>
        </p:nvSpPr>
        <p:spPr>
          <a:xfrm>
            <a:off x="4308681" y="3775166"/>
            <a:ext cx="4378119" cy="4184559"/>
          </a:xfrm>
        </p:spPr>
        <p:txBody>
          <a:bodyPr vert="horz" lIns="91440" tIns="45720" rIns="91440" bIns="45720" rtlCol="0">
            <a:normAutofit/>
          </a:bodyPr>
          <a:lstStyle/>
          <a:p>
            <a:pPr>
              <a:defRPr/>
            </a:pPr>
            <a:r>
              <a:rPr lang="en-US" sz="2000" b="1" kern="1200" dirty="0">
                <a:solidFill>
                  <a:prstClr val="black">
                    <a:lumMod val="85000"/>
                    <a:lumOff val="15000"/>
                  </a:prstClr>
                </a:solidFill>
                <a:latin typeface="+mn-lt"/>
                <a:ea typeface="+mn-ea"/>
                <a:cs typeface="+mn-cs"/>
              </a:rPr>
              <a:t>  Project Goal</a:t>
            </a:r>
          </a:p>
          <a:p>
            <a:pPr>
              <a:defRPr/>
            </a:pPr>
            <a:r>
              <a:rPr lang="en-US" sz="2000" b="1" kern="1200" dirty="0">
                <a:solidFill>
                  <a:prstClr val="black">
                    <a:lumMod val="85000"/>
                    <a:lumOff val="15000"/>
                  </a:prstClr>
                </a:solidFill>
                <a:latin typeface="+mn-lt"/>
                <a:ea typeface="+mn-ea"/>
                <a:cs typeface="+mn-cs"/>
              </a:rPr>
              <a:t>To build capacity through a community of practice across and within States to create policies, practices and systems to better assist and support families that include a member with I/DD across </a:t>
            </a:r>
            <a:br>
              <a:rPr lang="en-US" sz="2000" b="1" kern="1200" dirty="0">
                <a:solidFill>
                  <a:prstClr val="black">
                    <a:lumMod val="85000"/>
                    <a:lumOff val="15000"/>
                  </a:prstClr>
                </a:solidFill>
                <a:latin typeface="+mn-lt"/>
                <a:ea typeface="+mn-ea"/>
                <a:cs typeface="+mn-cs"/>
              </a:rPr>
            </a:br>
            <a:r>
              <a:rPr lang="en-US" sz="2000" b="1" kern="1200" dirty="0">
                <a:solidFill>
                  <a:prstClr val="black">
                    <a:lumMod val="85000"/>
                    <a:lumOff val="15000"/>
                  </a:prstClr>
                </a:solidFill>
                <a:latin typeface="+mn-lt"/>
                <a:ea typeface="+mn-ea"/>
                <a:cs typeface="+mn-cs"/>
              </a:rPr>
              <a:t>the lifespan.</a:t>
            </a:r>
          </a:p>
        </p:txBody>
      </p:sp>
      <p:pic>
        <p:nvPicPr>
          <p:cNvPr id="10" name="Content Placeholder 9">
            <a:extLst>
              <a:ext uri="{FF2B5EF4-FFF2-40B4-BE49-F238E27FC236}">
                <a16:creationId xmlns:a16="http://schemas.microsoft.com/office/drawing/2014/main" id="{EEA1526C-71AA-1BAC-4C49-C1E92D58BA46}"/>
              </a:ext>
            </a:extLst>
          </p:cNvPr>
          <p:cNvPicPr>
            <a:picLocks noGrp="1" noChangeAspect="1"/>
          </p:cNvPicPr>
          <p:nvPr>
            <p:ph sz="quarter" idx="2"/>
          </p:nvPr>
        </p:nvPicPr>
        <p:blipFill>
          <a:blip r:embed="rId3"/>
          <a:stretch>
            <a:fillRect/>
          </a:stretch>
        </p:blipFill>
        <p:spPr>
          <a:xfrm>
            <a:off x="4911634" y="1143002"/>
            <a:ext cx="3962285" cy="2189163"/>
          </a:xfrm>
          <a:noFill/>
        </p:spPr>
      </p:pic>
      <p:sp>
        <p:nvSpPr>
          <p:cNvPr id="15" name="TextBox 14"/>
          <p:cNvSpPr txBox="1"/>
          <p:nvPr/>
        </p:nvSpPr>
        <p:spPr>
          <a:xfrm>
            <a:off x="270081" y="1902916"/>
            <a:ext cx="4038600" cy="2189162"/>
          </a:xfrm>
          <a:prstGeom prst="rect">
            <a:avLst/>
          </a:prstGeom>
        </p:spPr>
        <p:txBody>
          <a:bodyPr vert="horz" lIns="91440" tIns="45720" rIns="91440" bIns="45720" rtlCol="0">
            <a:noAutofit/>
          </a:bodyPr>
          <a:lstStyle/>
          <a:p>
            <a:pPr marL="228600" indent="-228600" defTabSz="914400">
              <a:lnSpc>
                <a:spcPct val="85000"/>
              </a:lnSpc>
              <a:spcBef>
                <a:spcPts val="1300"/>
              </a:spcBef>
              <a:spcAft>
                <a:spcPts val="600"/>
              </a:spcAft>
              <a:buSzPct val="50000"/>
              <a:buFont typeface="Wingdings" panose="05000000000000000000" pitchFamily="2" charset="2"/>
              <a:buChar char="¥"/>
            </a:pPr>
            <a:r>
              <a:rPr lang="en-US" b="1" cap="none" baseline="0" dirty="0">
                <a:solidFill>
                  <a:schemeClr val="tx1">
                    <a:lumMod val="85000"/>
                    <a:lumOff val="15000"/>
                  </a:schemeClr>
                </a:solidFill>
              </a:rPr>
              <a:t>Project Outcome</a:t>
            </a:r>
          </a:p>
          <a:p>
            <a:pPr marL="228600" indent="-228600" defTabSz="914400">
              <a:lnSpc>
                <a:spcPct val="85000"/>
              </a:lnSpc>
              <a:spcBef>
                <a:spcPts val="1300"/>
              </a:spcBef>
              <a:spcAft>
                <a:spcPts val="600"/>
              </a:spcAft>
              <a:buSzPct val="50000"/>
              <a:buFont typeface="Wingdings" panose="05000000000000000000" pitchFamily="2" charset="2"/>
              <a:buChar char="¥"/>
            </a:pPr>
            <a:r>
              <a:rPr lang="en-US" b="1" cap="none" baseline="0" dirty="0">
                <a:solidFill>
                  <a:schemeClr val="tx1">
                    <a:lumMod val="85000"/>
                    <a:lumOff val="15000"/>
                  </a:schemeClr>
                </a:solidFill>
              </a:rPr>
              <a:t>State and national consensus on a national framework and agenda for improving support for families with members with I/DD.</a:t>
            </a:r>
          </a:p>
          <a:p>
            <a:pPr marL="228600" indent="-228600" defTabSz="914400">
              <a:lnSpc>
                <a:spcPct val="85000"/>
              </a:lnSpc>
              <a:spcBef>
                <a:spcPts val="1300"/>
              </a:spcBef>
              <a:spcAft>
                <a:spcPts val="600"/>
              </a:spcAft>
              <a:buSzPct val="50000"/>
              <a:buFont typeface="Wingdings" panose="05000000000000000000" pitchFamily="2" charset="2"/>
              <a:buChar char="¥"/>
            </a:pPr>
            <a:r>
              <a:rPr lang="en-US" b="1" cap="none" baseline="0" dirty="0">
                <a:solidFill>
                  <a:schemeClr val="tx1">
                    <a:lumMod val="85000"/>
                    <a:lumOff val="15000"/>
                  </a:schemeClr>
                </a:solidFill>
              </a:rPr>
              <a:t>Enhanced national and state policies, practices, and sustainable systems that result in improved supports to families.</a:t>
            </a:r>
          </a:p>
          <a:p>
            <a:pPr marL="228600" indent="-228600" defTabSz="914400">
              <a:lnSpc>
                <a:spcPct val="85000"/>
              </a:lnSpc>
              <a:spcBef>
                <a:spcPts val="1300"/>
              </a:spcBef>
              <a:spcAft>
                <a:spcPts val="600"/>
              </a:spcAft>
              <a:buSzPct val="50000"/>
              <a:buFont typeface="Wingdings" panose="05000000000000000000" pitchFamily="2" charset="2"/>
              <a:buChar char="¥"/>
            </a:pPr>
            <a:r>
              <a:rPr lang="en-US" b="1" cap="none" baseline="0" dirty="0">
                <a:solidFill>
                  <a:schemeClr val="tx1">
                    <a:lumMod val="85000"/>
                    <a:lumOff val="15000"/>
                  </a:schemeClr>
                </a:solidFill>
              </a:rPr>
              <a:t>Enhanced capacity of states to replicate and sustain exemplary practices to support families and systems</a:t>
            </a:r>
            <a:r>
              <a:rPr lang="en-US" sz="1600" b="1" cap="none" baseline="0" dirty="0">
                <a:solidFill>
                  <a:schemeClr val="tx1">
                    <a:lumMod val="85000"/>
                    <a:lumOff val="15000"/>
                  </a:schemeClr>
                </a:solidFill>
              </a:rPr>
              <a:t>.</a:t>
            </a:r>
          </a:p>
        </p:txBody>
      </p:sp>
    </p:spTree>
    <p:extLst>
      <p:ext uri="{BB962C8B-B14F-4D97-AF65-F5344CB8AC3E}">
        <p14:creationId xmlns:p14="http://schemas.microsoft.com/office/powerpoint/2010/main" val="1078804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82C3B2-7527-299C-7B20-1A8BDBEFF3C4}"/>
              </a:ext>
            </a:extLst>
          </p:cNvPr>
          <p:cNvSpPr>
            <a:spLocks noGrp="1"/>
          </p:cNvSpPr>
          <p:nvPr>
            <p:ph type="title"/>
          </p:nvPr>
        </p:nvSpPr>
        <p:spPr>
          <a:xfrm>
            <a:off x="287120" y="542282"/>
            <a:ext cx="2928129" cy="1920240"/>
          </a:xfrm>
        </p:spPr>
        <p:txBody>
          <a:bodyPr/>
          <a:lstStyle/>
          <a:p>
            <a:r>
              <a:rPr lang="en-US" dirty="0"/>
              <a:t>How did a Parent Mentor use this tool?</a:t>
            </a:r>
          </a:p>
        </p:txBody>
      </p:sp>
      <p:pic>
        <p:nvPicPr>
          <p:cNvPr id="5" name="Picture 4">
            <a:extLst>
              <a:ext uri="{FF2B5EF4-FFF2-40B4-BE49-F238E27FC236}">
                <a16:creationId xmlns:a16="http://schemas.microsoft.com/office/drawing/2014/main" id="{2190B59F-7C34-E9E4-2DD6-DC5E472E3A8E}"/>
              </a:ext>
            </a:extLst>
          </p:cNvPr>
          <p:cNvPicPr>
            <a:picLocks noChangeAspect="1"/>
          </p:cNvPicPr>
          <p:nvPr/>
        </p:nvPicPr>
        <p:blipFill>
          <a:blip r:embed="rId3"/>
          <a:stretch>
            <a:fillRect/>
          </a:stretch>
        </p:blipFill>
        <p:spPr>
          <a:xfrm>
            <a:off x="3742387" y="1415844"/>
            <a:ext cx="5300157" cy="3458351"/>
          </a:xfrm>
          <a:prstGeom prst="rect">
            <a:avLst/>
          </a:prstGeom>
          <a:noFill/>
        </p:spPr>
      </p:pic>
      <p:sp>
        <p:nvSpPr>
          <p:cNvPr id="3" name="TextBox 2">
            <a:extLst>
              <a:ext uri="{FF2B5EF4-FFF2-40B4-BE49-F238E27FC236}">
                <a16:creationId xmlns:a16="http://schemas.microsoft.com/office/drawing/2014/main" id="{34C1D83B-D316-BE11-4BF2-0EFCAD70BE45}"/>
              </a:ext>
            </a:extLst>
          </p:cNvPr>
          <p:cNvSpPr txBox="1"/>
          <p:nvPr/>
        </p:nvSpPr>
        <p:spPr>
          <a:xfrm>
            <a:off x="297181" y="2511813"/>
            <a:ext cx="2941319" cy="3126987"/>
          </a:xfrm>
          <a:prstGeom prst="rect">
            <a:avLst/>
          </a:prstGeom>
        </p:spPr>
        <p:txBody>
          <a:bodyPr vert="horz" lIns="91440" tIns="45720" rIns="91440" bIns="45720" rtlCol="0">
            <a:normAutofit/>
          </a:bodyPr>
          <a:lstStyle/>
          <a:p>
            <a:pPr defTabSz="914400">
              <a:lnSpc>
                <a:spcPct val="90000"/>
              </a:lnSpc>
              <a:spcBef>
                <a:spcPts val="1400"/>
              </a:spcBef>
              <a:defRPr/>
            </a:pPr>
            <a:r>
              <a:rPr lang="en-US" sz="1300" kern="1200">
                <a:solidFill>
                  <a:schemeClr val="bg1"/>
                </a:solidFill>
                <a:latin typeface="+mn-lt"/>
                <a:ea typeface="+mn-ea"/>
                <a:cs typeface="+mn-cs"/>
              </a:rPr>
              <a:t>A Parent Mentor was approached by a 16 year old student who was sent to a special segregated school after he made some poor decisions leading to dangerous actions. He approached her and said he wanted to return to his local High School. She used the Trajectory to frame her conversation with him and to learn what he really wanted and how sincere he was. She asked him what he did not want-his quick reply, “to go to jail.” She asked him what he wanted in life and he shared that he wanted to finish school, have a girlfriend, a job he liked, etc. They then shared his vision with his team who is supporting him  to have his good life. </a:t>
            </a:r>
          </a:p>
        </p:txBody>
      </p:sp>
    </p:spTree>
    <p:extLst>
      <p:ext uri="{BB962C8B-B14F-4D97-AF65-F5344CB8AC3E}">
        <p14:creationId xmlns:p14="http://schemas.microsoft.com/office/powerpoint/2010/main" val="81275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82C3B2-7527-299C-7B20-1A8BDBEFF3C4}"/>
              </a:ext>
            </a:extLst>
          </p:cNvPr>
          <p:cNvSpPr>
            <a:spLocks noGrp="1"/>
          </p:cNvSpPr>
          <p:nvPr>
            <p:ph type="title"/>
          </p:nvPr>
        </p:nvSpPr>
        <p:spPr>
          <a:xfrm>
            <a:off x="6002120" y="542282"/>
            <a:ext cx="2928129" cy="1920240"/>
          </a:xfrm>
        </p:spPr>
        <p:txBody>
          <a:bodyPr vert="horz" lIns="91440" tIns="45720" rIns="91440" bIns="45720" rtlCol="0" anchor="ctr" anchorCtr="0">
            <a:normAutofit/>
          </a:bodyPr>
          <a:lstStyle/>
          <a:p>
            <a:r>
              <a:rPr lang="en-US" sz="3300" kern="1200" spc="-120" baseline="0">
                <a:latin typeface="+mj-lt"/>
                <a:ea typeface="+mj-ea"/>
                <a:cs typeface="+mj-cs"/>
              </a:rPr>
              <a:t>How did a Parent Mentor use this tool?</a:t>
            </a:r>
          </a:p>
        </p:txBody>
      </p:sp>
      <p:pic>
        <p:nvPicPr>
          <p:cNvPr id="5" name="Picture 4">
            <a:extLst>
              <a:ext uri="{FF2B5EF4-FFF2-40B4-BE49-F238E27FC236}">
                <a16:creationId xmlns:a16="http://schemas.microsoft.com/office/drawing/2014/main" id="{2190B59F-7C34-E9E4-2DD6-DC5E472E3A8E}"/>
              </a:ext>
            </a:extLst>
          </p:cNvPr>
          <p:cNvPicPr>
            <a:picLocks noChangeAspect="1"/>
          </p:cNvPicPr>
          <p:nvPr/>
        </p:nvPicPr>
        <p:blipFill>
          <a:blip r:embed="rId3"/>
          <a:stretch>
            <a:fillRect/>
          </a:stretch>
        </p:blipFill>
        <p:spPr>
          <a:xfrm>
            <a:off x="571500" y="1556385"/>
            <a:ext cx="4572000" cy="2983229"/>
          </a:xfrm>
          <a:prstGeom prst="rect">
            <a:avLst/>
          </a:prstGeom>
          <a:noFill/>
        </p:spPr>
      </p:pic>
      <p:sp>
        <p:nvSpPr>
          <p:cNvPr id="3" name="TextBox 2">
            <a:extLst>
              <a:ext uri="{FF2B5EF4-FFF2-40B4-BE49-F238E27FC236}">
                <a16:creationId xmlns:a16="http://schemas.microsoft.com/office/drawing/2014/main" id="{34C1D83B-D316-BE11-4BF2-0EFCAD70BE45}"/>
              </a:ext>
            </a:extLst>
          </p:cNvPr>
          <p:cNvSpPr txBox="1"/>
          <p:nvPr/>
        </p:nvSpPr>
        <p:spPr>
          <a:xfrm>
            <a:off x="6012181" y="2511813"/>
            <a:ext cx="2941319" cy="3126987"/>
          </a:xfrm>
          <a:prstGeom prst="rect">
            <a:avLst/>
          </a:prstGeom>
        </p:spPr>
        <p:txBody>
          <a:bodyPr vert="horz" lIns="91440" tIns="45720" rIns="91440" bIns="45720" rtlCol="0">
            <a:normAutofit/>
          </a:bodyPr>
          <a:lstStyle/>
          <a:p>
            <a:pPr defTabSz="914400">
              <a:lnSpc>
                <a:spcPct val="90000"/>
              </a:lnSpc>
              <a:spcBef>
                <a:spcPts val="1400"/>
              </a:spcBef>
              <a:defRPr/>
            </a:pPr>
            <a:r>
              <a:rPr lang="en-US" sz="1500" kern="1200">
                <a:solidFill>
                  <a:schemeClr val="bg1"/>
                </a:solidFill>
                <a:effectLst/>
                <a:latin typeface="+mn-lt"/>
                <a:ea typeface="+mn-ea"/>
                <a:cs typeface="+mn-cs"/>
              </a:rPr>
              <a:t>A Parent Mentor was supporting a mother to prepare for her Middle School daughter’s IEP Meeting. She had written ideas on post-it notes and placed them all over the Trajectory. Mom shared the Trajectory at the IEP meeting. None of the team had seen it before but LIKED it! The mother felt that using the Trajectory helped her have the vocabulary to record and share her thoughts. The team not only liked the Trajectory but they included the information in the IEP.</a:t>
            </a:r>
            <a:endParaRPr lang="en-US" sz="1500" kern="1200">
              <a:solidFill>
                <a:schemeClr val="bg1"/>
              </a:solidFill>
              <a:latin typeface="+mn-lt"/>
              <a:ea typeface="+mn-ea"/>
              <a:cs typeface="+mn-cs"/>
            </a:endParaRPr>
          </a:p>
        </p:txBody>
      </p:sp>
    </p:spTree>
    <p:extLst>
      <p:ext uri="{BB962C8B-B14F-4D97-AF65-F5344CB8AC3E}">
        <p14:creationId xmlns:p14="http://schemas.microsoft.com/office/powerpoint/2010/main" val="27807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772"/>
            <a:ext cx="8895113" cy="1027374"/>
          </a:xfrm>
        </p:spPr>
        <p:txBody>
          <a:bodyPr>
            <a:normAutofit fontScale="90000"/>
          </a:bodyPr>
          <a:lstStyle/>
          <a:p>
            <a:pPr algn="ctr">
              <a:lnSpc>
                <a:spcPct val="100000"/>
              </a:lnSpc>
              <a:spcAft>
                <a:spcPts val="600"/>
              </a:spcAft>
            </a:pPr>
            <a:r>
              <a:rPr lang="en-US" dirty="0"/>
              <a:t>Trajectory Across Life Stages </a:t>
            </a:r>
            <a:br>
              <a:rPr lang="en-US" dirty="0"/>
            </a:br>
            <a:r>
              <a:rPr lang="en-US" dirty="0"/>
              <a:t>and Life Transitions</a:t>
            </a:r>
          </a:p>
        </p:txBody>
      </p:sp>
      <p:grpSp>
        <p:nvGrpSpPr>
          <p:cNvPr id="4" name="Group 3"/>
          <p:cNvGrpSpPr/>
          <p:nvPr/>
        </p:nvGrpSpPr>
        <p:grpSpPr>
          <a:xfrm>
            <a:off x="1176750" y="1462527"/>
            <a:ext cx="5195711" cy="3281858"/>
            <a:chOff x="1255781" y="1119598"/>
            <a:chExt cx="4862485" cy="3012437"/>
          </a:xfrm>
        </p:grpSpPr>
        <p:pic>
          <p:nvPicPr>
            <p:cNvPr id="6" name="Picture 1" descr="baby-blue"/>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5781" y="3376196"/>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early-childhood-blue"/>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7418" y="3044757"/>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hool-reddish"/>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80931" y="2711778"/>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transition-pink"/>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61976" y="2402975"/>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1290" y="1770086"/>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6" descr="old-gold"/>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3270" y="1119598"/>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454127" y="1602792"/>
              <a:ext cx="4664139" cy="252924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13"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87231" y="1479837"/>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94444" y="2071932"/>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6" name="Straight Arrow Connector 15"/>
          <p:cNvCxnSpPr/>
          <p:nvPr/>
        </p:nvCxnSpPr>
        <p:spPr>
          <a:xfrm flipH="1" flipV="1">
            <a:off x="1773419" y="4703762"/>
            <a:ext cx="552319" cy="559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427275" y="4339300"/>
            <a:ext cx="565941"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297831" y="3898907"/>
            <a:ext cx="347073" cy="35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5615439" y="2596299"/>
            <a:ext cx="904240" cy="820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863804" y="3048247"/>
            <a:ext cx="1181972" cy="1136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80577" y="5293213"/>
            <a:ext cx="999001"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Getting New Diagnosis</a:t>
            </a:r>
          </a:p>
        </p:txBody>
      </p:sp>
      <p:sp>
        <p:nvSpPr>
          <p:cNvPr id="28" name="TextBox 27"/>
          <p:cNvSpPr txBox="1"/>
          <p:nvPr/>
        </p:nvSpPr>
        <p:spPr>
          <a:xfrm>
            <a:off x="6230745" y="3454654"/>
            <a:ext cx="1243914"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Parents Turn 65 </a:t>
            </a:r>
          </a:p>
          <a:p>
            <a:pPr algn="ctr" defTabSz="914400"/>
            <a:r>
              <a:rPr lang="en-US" sz="1200" b="1" dirty="0">
                <a:solidFill>
                  <a:prstClr val="black"/>
                </a:solidFill>
              </a:rPr>
              <a:t>Medicare &amp; SSDI</a:t>
            </a:r>
          </a:p>
        </p:txBody>
      </p:sp>
      <p:sp>
        <p:nvSpPr>
          <p:cNvPr id="29" name="TextBox 28"/>
          <p:cNvSpPr txBox="1"/>
          <p:nvPr/>
        </p:nvSpPr>
        <p:spPr>
          <a:xfrm>
            <a:off x="3005635" y="4898102"/>
            <a:ext cx="1112332" cy="646331"/>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Leaving Early Childhood/ enter school </a:t>
            </a:r>
          </a:p>
        </p:txBody>
      </p:sp>
      <p:cxnSp>
        <p:nvCxnSpPr>
          <p:cNvPr id="37" name="Straight Arrow Connector 36"/>
          <p:cNvCxnSpPr/>
          <p:nvPr/>
        </p:nvCxnSpPr>
        <p:spPr>
          <a:xfrm flipH="1" flipV="1">
            <a:off x="3878078" y="3546129"/>
            <a:ext cx="914400" cy="815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378690" y="4270643"/>
            <a:ext cx="839167"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Transition planning</a:t>
            </a:r>
          </a:p>
        </p:txBody>
      </p:sp>
      <p:sp>
        <p:nvSpPr>
          <p:cNvPr id="41" name="TextBox 40"/>
          <p:cNvSpPr txBox="1"/>
          <p:nvPr/>
        </p:nvSpPr>
        <p:spPr>
          <a:xfrm>
            <a:off x="5616692" y="4178435"/>
            <a:ext cx="908633"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Living Adult Life</a:t>
            </a:r>
          </a:p>
        </p:txBody>
      </p:sp>
      <p:sp>
        <p:nvSpPr>
          <p:cNvPr id="42" name="TextBox 41"/>
          <p:cNvSpPr txBox="1"/>
          <p:nvPr/>
        </p:nvSpPr>
        <p:spPr>
          <a:xfrm>
            <a:off x="6782399" y="2558884"/>
            <a:ext cx="1418760" cy="646331"/>
          </a:xfrm>
          <a:prstGeom prst="rect">
            <a:avLst/>
          </a:prstGeom>
          <a:noFill/>
          <a:ln>
            <a:solidFill>
              <a:schemeClr val="tx1"/>
            </a:solidFill>
          </a:ln>
        </p:spPr>
        <p:txBody>
          <a:bodyPr wrap="square" rtlCol="0">
            <a:spAutoFit/>
          </a:bodyPr>
          <a:lstStyle/>
          <a:p>
            <a:pPr algn="ctr" defTabSz="914400"/>
            <a:r>
              <a:rPr lang="en-US" sz="1200" b="1" dirty="0">
                <a:solidFill>
                  <a:prstClr val="black"/>
                </a:solidFill>
              </a:rPr>
              <a:t>My parents have passed away, what do I do?</a:t>
            </a:r>
          </a:p>
        </p:txBody>
      </p:sp>
      <p:cxnSp>
        <p:nvCxnSpPr>
          <p:cNvPr id="43" name="Straight Arrow Connector 42"/>
          <p:cNvCxnSpPr/>
          <p:nvPr/>
        </p:nvCxnSpPr>
        <p:spPr>
          <a:xfrm rot="16200000" flipV="1">
            <a:off x="6190877" y="2249457"/>
            <a:ext cx="581656" cy="57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85697" y="4347420"/>
            <a:ext cx="963526" cy="830997"/>
          </a:xfrm>
          <a:prstGeom prst="rect">
            <a:avLst/>
          </a:prstGeom>
          <a:noFill/>
          <a:ln>
            <a:solidFill>
              <a:schemeClr val="tx1"/>
            </a:solidFill>
          </a:ln>
        </p:spPr>
        <p:txBody>
          <a:bodyPr wrap="square" rtlCol="0">
            <a:spAutoFit/>
          </a:bodyPr>
          <a:lstStyle/>
          <a:p>
            <a:r>
              <a:rPr lang="en-US" sz="1200" b="1" dirty="0"/>
              <a:t>Turning 18. Leaving school at 18 or 21</a:t>
            </a:r>
          </a:p>
        </p:txBody>
      </p:sp>
      <p:cxnSp>
        <p:nvCxnSpPr>
          <p:cNvPr id="54" name="Straight Arrow Connector 53"/>
          <p:cNvCxnSpPr/>
          <p:nvPr/>
        </p:nvCxnSpPr>
        <p:spPr>
          <a:xfrm rot="10800000">
            <a:off x="4225206" y="3396940"/>
            <a:ext cx="1349031" cy="329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V="1">
            <a:off x="4989651" y="3156404"/>
            <a:ext cx="993363" cy="119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8042" y="1390049"/>
            <a:ext cx="2145472" cy="1200329"/>
          </a:xfrm>
          <a:prstGeom prst="rect">
            <a:avLst/>
          </a:prstGeom>
          <a:noFill/>
        </p:spPr>
        <p:txBody>
          <a:bodyPr wrap="square" rtlCol="0">
            <a:spAutoFit/>
          </a:bodyPr>
          <a:lstStyle/>
          <a:p>
            <a:pPr algn="ctr"/>
            <a:r>
              <a:rPr lang="en-US" b="1" dirty="0"/>
              <a:t>Life Transitions</a:t>
            </a:r>
          </a:p>
          <a:p>
            <a:pPr algn="ctr"/>
            <a:r>
              <a:rPr lang="en-US" b="1" dirty="0"/>
              <a:t>And</a:t>
            </a:r>
          </a:p>
          <a:p>
            <a:pPr algn="ctr"/>
            <a:r>
              <a:rPr lang="en-US" b="1" dirty="0"/>
              <a:t>Disability System Transitions</a:t>
            </a:r>
          </a:p>
        </p:txBody>
      </p:sp>
    </p:spTree>
    <p:extLst>
      <p:ext uri="{BB962C8B-B14F-4D97-AF65-F5344CB8AC3E}">
        <p14:creationId xmlns:p14="http://schemas.microsoft.com/office/powerpoint/2010/main" val="1628211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9" y="1"/>
            <a:ext cx="8895113" cy="1027374"/>
          </a:xfrm>
        </p:spPr>
        <p:txBody>
          <a:bodyPr>
            <a:normAutofit/>
          </a:bodyPr>
          <a:lstStyle/>
          <a:p>
            <a:pPr algn="ctr">
              <a:lnSpc>
                <a:spcPct val="100000"/>
              </a:lnSpc>
              <a:spcAft>
                <a:spcPts val="600"/>
              </a:spcAft>
            </a:pPr>
            <a:r>
              <a:rPr lang="en-US" dirty="0"/>
              <a:t>Trajectory Across Life Experiences</a:t>
            </a:r>
          </a:p>
        </p:txBody>
      </p:sp>
      <p:grpSp>
        <p:nvGrpSpPr>
          <p:cNvPr id="4" name="Group 3"/>
          <p:cNvGrpSpPr/>
          <p:nvPr/>
        </p:nvGrpSpPr>
        <p:grpSpPr>
          <a:xfrm>
            <a:off x="1554353" y="1599816"/>
            <a:ext cx="5195711" cy="3281858"/>
            <a:chOff x="1255781" y="1119598"/>
            <a:chExt cx="4862485" cy="3012437"/>
          </a:xfrm>
        </p:grpSpPr>
        <p:pic>
          <p:nvPicPr>
            <p:cNvPr id="6" name="Picture 1" descr="baby-blue"/>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5781" y="3376196"/>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early-childhood-blue"/>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7418" y="3044757"/>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hool-reddish"/>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80931" y="2711778"/>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transition-pink"/>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61976" y="2402975"/>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1290" y="1770086"/>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6" descr="old-gold"/>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3270" y="1119598"/>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454127" y="1602792"/>
              <a:ext cx="4664139" cy="252924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13"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87231" y="1479837"/>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94444" y="2071932"/>
              <a:ext cx="556241" cy="5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 name="Picture 29"/>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809517" y="4839427"/>
            <a:ext cx="1007000" cy="1288396"/>
          </a:xfrm>
          <a:prstGeom prst="rect">
            <a:avLst/>
          </a:prstGeom>
          <a:noFill/>
          <a:ln>
            <a:solidFill>
              <a:sysClr val="windowText" lastClr="000000"/>
            </a:solidFill>
          </a:ln>
        </p:spPr>
      </p:pic>
      <p:sp>
        <p:nvSpPr>
          <p:cNvPr id="71" name="Rectangle 70"/>
          <p:cNvSpPr/>
          <p:nvPr/>
        </p:nvSpPr>
        <p:spPr>
          <a:xfrm>
            <a:off x="3131135" y="1280427"/>
            <a:ext cx="2269406" cy="723275"/>
          </a:xfrm>
          <a:prstGeom prst="rect">
            <a:avLst/>
          </a:prstGeom>
        </p:spPr>
        <p:txBody>
          <a:bodyPr wrap="square">
            <a:spAutoFit/>
          </a:bodyPr>
          <a:lstStyle/>
          <a:p>
            <a:pPr defTabSz="914400">
              <a:spcAft>
                <a:spcPts val="600"/>
              </a:spcAft>
            </a:pPr>
            <a:r>
              <a:rPr lang="en-US" dirty="0">
                <a:solidFill>
                  <a:prstClr val="black"/>
                </a:solidFill>
              </a:rPr>
              <a:t>Chores and allowance</a:t>
            </a:r>
          </a:p>
          <a:p>
            <a:pPr defTabSz="914400">
              <a:spcAft>
                <a:spcPts val="600"/>
              </a:spcAft>
            </a:pPr>
            <a:r>
              <a:rPr lang="en-US" i="1" dirty="0">
                <a:solidFill>
                  <a:prstClr val="black"/>
                </a:solidFill>
              </a:rPr>
              <a:t>   </a:t>
            </a:r>
          </a:p>
        </p:txBody>
      </p:sp>
      <p:sp>
        <p:nvSpPr>
          <p:cNvPr id="32" name="TextBox 31"/>
          <p:cNvSpPr txBox="1"/>
          <p:nvPr/>
        </p:nvSpPr>
        <p:spPr>
          <a:xfrm>
            <a:off x="3388594" y="4164496"/>
            <a:ext cx="2338125" cy="369332"/>
          </a:xfrm>
          <a:prstGeom prst="rect">
            <a:avLst/>
          </a:prstGeom>
          <a:noFill/>
        </p:spPr>
        <p:txBody>
          <a:bodyPr wrap="none" rtlCol="0">
            <a:spAutoFit/>
          </a:bodyPr>
          <a:lstStyle/>
          <a:p>
            <a:r>
              <a:rPr lang="en-US" dirty="0">
                <a:solidFill>
                  <a:prstClr val="black"/>
                </a:solidFill>
              </a:rPr>
              <a:t>Scouts, 4H, faith groups</a:t>
            </a:r>
            <a:endParaRPr lang="en-US" dirty="0"/>
          </a:p>
        </p:txBody>
      </p:sp>
      <p:sp>
        <p:nvSpPr>
          <p:cNvPr id="33" name="TextBox 32"/>
          <p:cNvSpPr txBox="1"/>
          <p:nvPr/>
        </p:nvSpPr>
        <p:spPr>
          <a:xfrm>
            <a:off x="4538825" y="3556831"/>
            <a:ext cx="2922491" cy="369332"/>
          </a:xfrm>
          <a:prstGeom prst="rect">
            <a:avLst/>
          </a:prstGeom>
          <a:noFill/>
        </p:spPr>
        <p:txBody>
          <a:bodyPr wrap="none" rtlCol="0">
            <a:spAutoFit/>
          </a:bodyPr>
          <a:lstStyle/>
          <a:p>
            <a:r>
              <a:rPr lang="en-US" i="1" dirty="0">
                <a:solidFill>
                  <a:prstClr val="black"/>
                </a:solidFill>
              </a:rPr>
              <a:t>Playing sports or an instrument</a:t>
            </a:r>
            <a:endParaRPr lang="en-US" dirty="0"/>
          </a:p>
        </p:txBody>
      </p:sp>
      <p:sp>
        <p:nvSpPr>
          <p:cNvPr id="34" name="TextBox 33"/>
          <p:cNvSpPr txBox="1"/>
          <p:nvPr/>
        </p:nvSpPr>
        <p:spPr>
          <a:xfrm>
            <a:off x="7209196" y="1953946"/>
            <a:ext cx="1691385" cy="369332"/>
          </a:xfrm>
          <a:prstGeom prst="rect">
            <a:avLst/>
          </a:prstGeom>
          <a:noFill/>
        </p:spPr>
        <p:txBody>
          <a:bodyPr wrap="none" rtlCol="0">
            <a:spAutoFit/>
          </a:bodyPr>
          <a:lstStyle/>
          <a:p>
            <a:r>
              <a:rPr lang="en-US" i="1" dirty="0">
                <a:solidFill>
                  <a:prstClr val="black"/>
                </a:solidFill>
              </a:rPr>
              <a:t>Making Mistakes</a:t>
            </a:r>
            <a:endParaRPr lang="en-US" dirty="0"/>
          </a:p>
        </p:txBody>
      </p:sp>
      <p:sp>
        <p:nvSpPr>
          <p:cNvPr id="35" name="TextBox 34"/>
          <p:cNvSpPr txBox="1"/>
          <p:nvPr/>
        </p:nvSpPr>
        <p:spPr>
          <a:xfrm>
            <a:off x="283481" y="3137679"/>
            <a:ext cx="2056122" cy="369332"/>
          </a:xfrm>
          <a:prstGeom prst="rect">
            <a:avLst/>
          </a:prstGeom>
          <a:noFill/>
        </p:spPr>
        <p:txBody>
          <a:bodyPr wrap="none" rtlCol="0">
            <a:spAutoFit/>
          </a:bodyPr>
          <a:lstStyle/>
          <a:p>
            <a:r>
              <a:rPr lang="en-US" dirty="0">
                <a:solidFill>
                  <a:prstClr val="black"/>
                </a:solidFill>
              </a:rPr>
              <a:t>Learning to say “no”</a:t>
            </a:r>
            <a:endParaRPr lang="en-US" dirty="0"/>
          </a:p>
        </p:txBody>
      </p:sp>
      <p:sp>
        <p:nvSpPr>
          <p:cNvPr id="36" name="TextBox 35"/>
          <p:cNvSpPr txBox="1"/>
          <p:nvPr/>
        </p:nvSpPr>
        <p:spPr>
          <a:xfrm>
            <a:off x="1106008" y="2323057"/>
            <a:ext cx="2724592" cy="369332"/>
          </a:xfrm>
          <a:prstGeom prst="rect">
            <a:avLst/>
          </a:prstGeom>
          <a:noFill/>
        </p:spPr>
        <p:txBody>
          <a:bodyPr wrap="none" rtlCol="0">
            <a:spAutoFit/>
          </a:bodyPr>
          <a:lstStyle/>
          <a:p>
            <a:r>
              <a:rPr lang="en-US" i="1" dirty="0">
                <a:solidFill>
                  <a:prstClr val="black"/>
                </a:solidFill>
              </a:rPr>
              <a:t>Birthday parties with friends </a:t>
            </a:r>
            <a:endParaRPr lang="en-US" dirty="0"/>
          </a:p>
        </p:txBody>
      </p:sp>
      <p:sp>
        <p:nvSpPr>
          <p:cNvPr id="39" name="TextBox 38"/>
          <p:cNvSpPr txBox="1"/>
          <p:nvPr/>
        </p:nvSpPr>
        <p:spPr>
          <a:xfrm>
            <a:off x="6000819" y="2744169"/>
            <a:ext cx="2453384" cy="369332"/>
          </a:xfrm>
          <a:prstGeom prst="rect">
            <a:avLst/>
          </a:prstGeom>
          <a:noFill/>
        </p:spPr>
        <p:txBody>
          <a:bodyPr wrap="square" rtlCol="0">
            <a:spAutoFit/>
          </a:bodyPr>
          <a:lstStyle/>
          <a:p>
            <a:r>
              <a:rPr lang="en-US" i="1" dirty="0">
                <a:solidFill>
                  <a:prstClr val="black"/>
                </a:solidFill>
              </a:rPr>
              <a:t>Summer jobs, babysitting </a:t>
            </a:r>
            <a:endParaRPr lang="en-US" dirty="0"/>
          </a:p>
        </p:txBody>
      </p:sp>
      <p:sp>
        <p:nvSpPr>
          <p:cNvPr id="40" name="TextBox 39"/>
          <p:cNvSpPr txBox="1"/>
          <p:nvPr/>
        </p:nvSpPr>
        <p:spPr>
          <a:xfrm>
            <a:off x="593550" y="5431667"/>
            <a:ext cx="6970273" cy="523220"/>
          </a:xfrm>
          <a:prstGeom prst="rect">
            <a:avLst/>
          </a:prstGeom>
          <a:noFill/>
        </p:spPr>
        <p:txBody>
          <a:bodyPr wrap="square" rtlCol="0">
            <a:spAutoFit/>
          </a:bodyPr>
          <a:lstStyle/>
          <a:p>
            <a:r>
              <a:rPr lang="en-US" sz="2800" b="1" dirty="0">
                <a:solidFill>
                  <a:prstClr val="black"/>
                </a:solidFill>
              </a:rPr>
              <a:t>“Anticipatory Guidance for Life Experiences”</a:t>
            </a:r>
            <a:endParaRPr lang="en-US" sz="2800" b="1" dirty="0"/>
          </a:p>
        </p:txBody>
      </p:sp>
      <p:sp>
        <p:nvSpPr>
          <p:cNvPr id="3" name="TextBox 2"/>
          <p:cNvSpPr txBox="1"/>
          <p:nvPr/>
        </p:nvSpPr>
        <p:spPr>
          <a:xfrm>
            <a:off x="566404" y="1716109"/>
            <a:ext cx="2368602" cy="369332"/>
          </a:xfrm>
          <a:prstGeom prst="rect">
            <a:avLst/>
          </a:prstGeom>
          <a:noFill/>
        </p:spPr>
        <p:txBody>
          <a:bodyPr wrap="square" rtlCol="0">
            <a:spAutoFit/>
          </a:bodyPr>
          <a:lstStyle/>
          <a:p>
            <a:r>
              <a:rPr lang="en-US" dirty="0"/>
              <a:t>Dating &amp; Heartaches</a:t>
            </a:r>
          </a:p>
        </p:txBody>
      </p:sp>
    </p:spTree>
    <p:extLst>
      <p:ext uri="{BB962C8B-B14F-4D97-AF65-F5344CB8AC3E}">
        <p14:creationId xmlns:p14="http://schemas.microsoft.com/office/powerpoint/2010/main" val="1191278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299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9"/>
          <p:cNvCxnSpPr>
            <a:cxnSpLocks noChangeShapeType="1"/>
          </p:cNvCxnSpPr>
          <p:nvPr/>
        </p:nvCxnSpPr>
        <p:spPr bwMode="auto">
          <a:xfrm>
            <a:off x="299242" y="4720856"/>
            <a:ext cx="5204372" cy="616688"/>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20" name="Cloud 19"/>
          <p:cNvSpPr/>
          <p:nvPr/>
        </p:nvSpPr>
        <p:spPr>
          <a:xfrm>
            <a:off x="5291470" y="990600"/>
            <a:ext cx="3657600" cy="3007242"/>
          </a:xfrm>
          <a:prstGeom prst="cloud">
            <a:avLst/>
          </a:prstGeom>
          <a:solidFill>
            <a:schemeClr val="accent2">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a:p>
          <a:p>
            <a:pPr algn="ctr"/>
            <a:r>
              <a:rPr lang="en-US" sz="2400" i="1" dirty="0"/>
              <a:t>Friends, family, </a:t>
            </a:r>
          </a:p>
          <a:p>
            <a:pPr algn="ctr"/>
            <a:r>
              <a:rPr lang="en-US" sz="2400" i="1" dirty="0"/>
              <a:t>enough money, </a:t>
            </a:r>
          </a:p>
          <a:p>
            <a:pPr algn="ctr"/>
            <a:r>
              <a:rPr lang="en-US" sz="2400" i="1" dirty="0"/>
              <a:t>job I like, home, faith, vacations, health, choice, freedom</a:t>
            </a:r>
            <a:endParaRPr lang="en-US" sz="2400" dirty="0"/>
          </a:p>
          <a:p>
            <a:pPr algn="ctr"/>
            <a:endParaRPr lang="en-US" sz="2200" b="1" dirty="0"/>
          </a:p>
        </p:txBody>
      </p:sp>
      <p:sp>
        <p:nvSpPr>
          <p:cNvPr id="14" name="Cloud 13"/>
          <p:cNvSpPr/>
          <p:nvPr/>
        </p:nvSpPr>
        <p:spPr>
          <a:xfrm>
            <a:off x="5503614" y="4392404"/>
            <a:ext cx="3298650" cy="1890279"/>
          </a:xfrm>
          <a:prstGeom prst="cloud">
            <a:avLst/>
          </a:prstGeom>
          <a:solidFill>
            <a:schemeClr val="bg1">
              <a:lumMod val="85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pic>
        <p:nvPicPr>
          <p:cNvPr id="10" name="Content Placeholder 3"/>
          <p:cNvPicPr>
            <a:picLocks noGrp="1" noChangeAspect="1"/>
          </p:cNvPicPr>
          <p:nvPr>
            <p:ph idx="1"/>
          </p:nvPr>
        </p:nvPicPr>
        <p:blipFill>
          <a:blip r:embed="rId3" cstate="email">
            <a:alphaModFix amt="91000"/>
            <a:extLst>
              <a:ext uri="{28A0092B-C50C-407E-A947-70E740481C1C}">
                <a14:useLocalDpi xmlns:a14="http://schemas.microsoft.com/office/drawing/2010/main" val="0"/>
              </a:ext>
            </a:extLst>
          </a:blip>
          <a:stretch>
            <a:fillRect/>
          </a:stretch>
        </p:blipFill>
        <p:spPr>
          <a:xfrm>
            <a:off x="823494" y="1704059"/>
            <a:ext cx="3845103" cy="3845103"/>
          </a:xfrm>
          <a:effectLst>
            <a:softEdge rad="63500"/>
          </a:effectLst>
        </p:spPr>
      </p:pic>
      <p:sp>
        <p:nvSpPr>
          <p:cNvPr id="12" name="Rectangle 11"/>
          <p:cNvSpPr/>
          <p:nvPr/>
        </p:nvSpPr>
        <p:spPr>
          <a:xfrm>
            <a:off x="5624401" y="4720856"/>
            <a:ext cx="2788690" cy="923330"/>
          </a:xfrm>
          <a:prstGeom prst="rect">
            <a:avLst/>
          </a:prstGeom>
        </p:spPr>
        <p:txBody>
          <a:bodyPr wrap="square">
            <a:spAutoFit/>
          </a:bodyPr>
          <a:lstStyle/>
          <a:p>
            <a:pPr algn="ctr"/>
            <a:r>
              <a:rPr lang="en-US" dirty="0"/>
              <a:t>Poverty, loneliness, segregation, restrictions, lack of choice, boredom </a:t>
            </a:r>
          </a:p>
        </p:txBody>
      </p:sp>
      <p:sp>
        <p:nvSpPr>
          <p:cNvPr id="9" name="TextBox 8"/>
          <p:cNvSpPr txBox="1"/>
          <p:nvPr/>
        </p:nvSpPr>
        <p:spPr>
          <a:xfrm>
            <a:off x="436137" y="83265"/>
            <a:ext cx="7408333" cy="738664"/>
          </a:xfrm>
          <a:prstGeom prst="rect">
            <a:avLst/>
          </a:prstGeom>
          <a:noFill/>
        </p:spPr>
        <p:txBody>
          <a:bodyPr wrap="square" rtlCol="0">
            <a:spAutoFit/>
          </a:bodyPr>
          <a:lstStyle/>
          <a:p>
            <a:r>
              <a:rPr lang="en-US" sz="4200" dirty="0">
                <a:solidFill>
                  <a:schemeClr val="accent1"/>
                </a:solidFill>
                <a:latin typeface="Georgia"/>
                <a:cs typeface="Georgia"/>
              </a:rPr>
              <a:t>Dignity of Risk and Mistakes</a:t>
            </a:r>
          </a:p>
        </p:txBody>
      </p:sp>
    </p:spTree>
    <p:extLst>
      <p:ext uri="{BB962C8B-B14F-4D97-AF65-F5344CB8AC3E}">
        <p14:creationId xmlns:p14="http://schemas.microsoft.com/office/powerpoint/2010/main" val="104254936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6720" y="4937760"/>
            <a:ext cx="8209279" cy="1327871"/>
          </a:xfrm>
        </p:spPr>
        <p:txBody>
          <a:bodyPr>
            <a:noAutofit/>
          </a:bodyPr>
          <a:lstStyle/>
          <a:p>
            <a:r>
              <a:rPr lang="en-US" sz="4000" dirty="0"/>
              <a:t>Life Domains, Life Outcomes, and Life Possibilities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062" y="5753100"/>
            <a:ext cx="685800" cy="685800"/>
          </a:xfrm>
          <a:prstGeom prst="rect">
            <a:avLst/>
          </a:prstGeom>
        </p:spPr>
      </p:pic>
      <p:pic>
        <p:nvPicPr>
          <p:cNvPr id="7" name="Picture Placeholder 4"/>
          <p:cNvPicPr>
            <a:picLocks noGrp="1" noChangeAspect="1"/>
          </p:cNvPicPr>
          <p:nvPr>
            <p:ph type="pic" idx="1"/>
          </p:nvPr>
        </p:nvPicPr>
        <p:blipFill>
          <a:blip r:embed="rId4"/>
          <a:srcRect l="1790" r="1790"/>
          <a:stretch>
            <a:fillRect/>
          </a:stretch>
        </p:blipFill>
        <p:spPr>
          <a:xfrm>
            <a:off x="0" y="-393065"/>
            <a:ext cx="9144000" cy="5330825"/>
          </a:xfrm>
          <a:prstGeom prst="rect">
            <a:avLst/>
          </a:prstGeom>
        </p:spPr>
      </p:pic>
    </p:spTree>
    <p:extLst>
      <p:ext uri="{BB962C8B-B14F-4D97-AF65-F5344CB8AC3E}">
        <p14:creationId xmlns:p14="http://schemas.microsoft.com/office/powerpoint/2010/main" val="1875161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000" y="499410"/>
            <a:ext cx="8679738"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dirty="0">
                <a:solidFill>
                  <a:schemeClr val="accent1"/>
                </a:solidFill>
              </a:rPr>
              <a:t>Achieving Outcomes for </a:t>
            </a:r>
          </a:p>
          <a:p>
            <a:pPr marL="0" marR="0" lvl="0" indent="0" defTabSz="914400" rtl="0" eaLnBrk="1" fontAlgn="auto" latinLnBrk="0" hangingPunct="1">
              <a:lnSpc>
                <a:spcPct val="100000"/>
              </a:lnSpc>
              <a:spcBef>
                <a:spcPct val="0"/>
              </a:spcBef>
              <a:spcAft>
                <a:spcPts val="0"/>
              </a:spcAft>
              <a:buClrTx/>
              <a:buSzTx/>
              <a:buFontTx/>
              <a:buNone/>
              <a:tabLst/>
              <a:defRPr/>
            </a:pPr>
            <a:r>
              <a:rPr lang="en-US" dirty="0">
                <a:solidFill>
                  <a:schemeClr val="accent1"/>
                </a:solidFill>
              </a:rPr>
              <a:t>Connected Life Domains</a:t>
            </a:r>
            <a:endParaRPr kumimoji="0" lang="en-US" b="0" i="0" u="none" strike="noStrike" kern="1200" cap="none" spc="0" normalizeH="0" baseline="0" noProof="0" dirty="0">
              <a:ln>
                <a:noFill/>
              </a:ln>
              <a:solidFill>
                <a:schemeClr val="accent1"/>
              </a:solidFill>
              <a:effectLst/>
              <a:uLnTx/>
              <a:uFillTx/>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146" y="1867730"/>
            <a:ext cx="916891" cy="9144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146" y="3278477"/>
            <a:ext cx="915618" cy="9130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837" y="4661722"/>
            <a:ext cx="916927" cy="91440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200" y="3277172"/>
            <a:ext cx="914400" cy="914400"/>
          </a:xfrm>
          <a:prstGeom prst="rect">
            <a:avLst/>
          </a:prstGeom>
        </p:spPr>
      </p:pic>
      <p:sp>
        <p:nvSpPr>
          <p:cNvPr id="11" name="TextBox 10"/>
          <p:cNvSpPr txBox="1"/>
          <p:nvPr/>
        </p:nvSpPr>
        <p:spPr>
          <a:xfrm>
            <a:off x="1876706" y="1909256"/>
            <a:ext cx="2905563" cy="861774"/>
          </a:xfrm>
          <a:prstGeom prst="rect">
            <a:avLst/>
          </a:prstGeom>
          <a:noFill/>
        </p:spPr>
        <p:txBody>
          <a:bodyPr wrap="square" rtlCol="0">
            <a:spAutoFit/>
          </a:bodyPr>
          <a:lstStyle/>
          <a:p>
            <a:r>
              <a:rPr lang="en-US" dirty="0">
                <a:latin typeface="+mn-lt"/>
              </a:rPr>
              <a:t>Daily Life and Employment</a:t>
            </a:r>
          </a:p>
          <a:p>
            <a:r>
              <a:rPr lang="en-US" sz="1600" dirty="0">
                <a:latin typeface="+mn-lt"/>
              </a:rPr>
              <a:t>(school/education, employment, volunteering, routines, life skills)</a:t>
            </a:r>
          </a:p>
        </p:txBody>
      </p:sp>
      <p:sp>
        <p:nvSpPr>
          <p:cNvPr id="12" name="TextBox 11"/>
          <p:cNvSpPr txBox="1"/>
          <p:nvPr/>
        </p:nvSpPr>
        <p:spPr>
          <a:xfrm>
            <a:off x="1876706" y="3141700"/>
            <a:ext cx="2980463" cy="1107996"/>
          </a:xfrm>
          <a:prstGeom prst="rect">
            <a:avLst/>
          </a:prstGeom>
          <a:noFill/>
        </p:spPr>
        <p:txBody>
          <a:bodyPr wrap="square" rtlCol="0">
            <a:spAutoFit/>
          </a:bodyPr>
          <a:lstStyle/>
          <a:p>
            <a:r>
              <a:rPr lang="en-US" dirty="0">
                <a:latin typeface="+mn-lt"/>
              </a:rPr>
              <a:t>Community Living</a:t>
            </a:r>
          </a:p>
          <a:p>
            <a:r>
              <a:rPr lang="en-US" sz="1600" dirty="0">
                <a:latin typeface="+mn-lt"/>
              </a:rPr>
              <a:t>(housing</a:t>
            </a:r>
            <a:r>
              <a:rPr lang="en-US" sz="1600" dirty="0"/>
              <a:t>, living options, home adaptations and modifications, community access, </a:t>
            </a:r>
            <a:r>
              <a:rPr lang="en-US" sz="1600" dirty="0">
                <a:latin typeface="+mn-lt"/>
              </a:rPr>
              <a:t>transportation)</a:t>
            </a:r>
          </a:p>
        </p:txBody>
      </p:sp>
      <p:sp>
        <p:nvSpPr>
          <p:cNvPr id="13" name="TextBox 12"/>
          <p:cNvSpPr txBox="1"/>
          <p:nvPr/>
        </p:nvSpPr>
        <p:spPr>
          <a:xfrm>
            <a:off x="1892313" y="4563104"/>
            <a:ext cx="2701556" cy="1107996"/>
          </a:xfrm>
          <a:prstGeom prst="rect">
            <a:avLst/>
          </a:prstGeom>
          <a:noFill/>
        </p:spPr>
        <p:txBody>
          <a:bodyPr wrap="square" rtlCol="0">
            <a:spAutoFit/>
          </a:bodyPr>
          <a:lstStyle/>
          <a:p>
            <a:r>
              <a:rPr lang="en-US" dirty="0">
                <a:latin typeface="+mn-lt"/>
              </a:rPr>
              <a:t>Social and </a:t>
            </a:r>
            <a:r>
              <a:rPr lang="en-US" dirty="0"/>
              <a:t>Spirituality</a:t>
            </a:r>
            <a:endParaRPr lang="en-US" dirty="0">
              <a:latin typeface="+mn-lt"/>
            </a:endParaRPr>
          </a:p>
          <a:p>
            <a:r>
              <a:rPr lang="en-US" sz="1600" dirty="0">
                <a:latin typeface="+mn-lt"/>
              </a:rPr>
              <a:t>(friends, relationships, leisure activities, personal networks, faith community)</a:t>
            </a:r>
          </a:p>
        </p:txBody>
      </p:sp>
      <p:sp>
        <p:nvSpPr>
          <p:cNvPr id="14" name="TextBox 13"/>
          <p:cNvSpPr txBox="1"/>
          <p:nvPr/>
        </p:nvSpPr>
        <p:spPr>
          <a:xfrm>
            <a:off x="6080099" y="1909140"/>
            <a:ext cx="2701556" cy="861774"/>
          </a:xfrm>
          <a:prstGeom prst="rect">
            <a:avLst/>
          </a:prstGeom>
          <a:noFill/>
        </p:spPr>
        <p:txBody>
          <a:bodyPr wrap="square" rtlCol="0">
            <a:spAutoFit/>
          </a:bodyPr>
          <a:lstStyle/>
          <a:p>
            <a:r>
              <a:rPr lang="en-US" dirty="0">
                <a:latin typeface="+mn-lt"/>
              </a:rPr>
              <a:t>Healthy Living</a:t>
            </a:r>
          </a:p>
          <a:p>
            <a:r>
              <a:rPr lang="en-US" sz="1600" dirty="0">
                <a:latin typeface="+mn-lt"/>
              </a:rPr>
              <a:t>(medical, behavioral, nutrition, wellness, affordable care)</a:t>
            </a:r>
          </a:p>
        </p:txBody>
      </p:sp>
      <p:sp>
        <p:nvSpPr>
          <p:cNvPr id="15" name="TextBox 14"/>
          <p:cNvSpPr txBox="1"/>
          <p:nvPr/>
        </p:nvSpPr>
        <p:spPr>
          <a:xfrm>
            <a:off x="6092653" y="3141700"/>
            <a:ext cx="2701556" cy="1107996"/>
          </a:xfrm>
          <a:prstGeom prst="rect">
            <a:avLst/>
          </a:prstGeom>
          <a:noFill/>
        </p:spPr>
        <p:txBody>
          <a:bodyPr wrap="square" rtlCol="0">
            <a:spAutoFit/>
          </a:bodyPr>
          <a:lstStyle/>
          <a:p>
            <a:r>
              <a:rPr lang="en-US" dirty="0">
                <a:latin typeface="+mn-lt"/>
              </a:rPr>
              <a:t>Safety and Security</a:t>
            </a:r>
          </a:p>
          <a:p>
            <a:r>
              <a:rPr lang="en-US" sz="1600" dirty="0">
                <a:latin typeface="+mn-lt"/>
              </a:rPr>
              <a:t>(emergencies, well-being, legal rights </a:t>
            </a:r>
            <a:r>
              <a:rPr lang="en-US" sz="1600" dirty="0"/>
              <a:t>&amp; </a:t>
            </a:r>
            <a:r>
              <a:rPr lang="en-US" sz="1600" dirty="0">
                <a:latin typeface="+mn-lt"/>
              </a:rPr>
              <a:t>issues, guardianship options &amp; alternatives )</a:t>
            </a:r>
          </a:p>
        </p:txBody>
      </p:sp>
      <p:sp>
        <p:nvSpPr>
          <p:cNvPr id="16" name="TextBox 15"/>
          <p:cNvSpPr txBox="1"/>
          <p:nvPr/>
        </p:nvSpPr>
        <p:spPr>
          <a:xfrm>
            <a:off x="6080099" y="4564924"/>
            <a:ext cx="2853639" cy="1107996"/>
          </a:xfrm>
          <a:prstGeom prst="rect">
            <a:avLst/>
          </a:prstGeom>
          <a:noFill/>
        </p:spPr>
        <p:txBody>
          <a:bodyPr wrap="square" rtlCol="0">
            <a:spAutoFit/>
          </a:bodyPr>
          <a:lstStyle/>
          <a:p>
            <a:r>
              <a:rPr lang="en-US" dirty="0">
                <a:latin typeface="+mn-lt"/>
              </a:rPr>
              <a:t>Advocacy and Engagement</a:t>
            </a:r>
          </a:p>
          <a:p>
            <a:r>
              <a:rPr lang="en-US" sz="1600" dirty="0">
                <a:latin typeface="+mn-lt"/>
              </a:rPr>
              <a:t>(valued roles, making choices, setting goals, responsibility, leadership, peer support)</a:t>
            </a:r>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9200" y="4661722"/>
            <a:ext cx="914400" cy="914400"/>
          </a:xfrm>
          <a:prstGeom prst="rect">
            <a:avLst/>
          </a:prstGeom>
        </p:spPr>
      </p:pic>
      <p:pic>
        <p:nvPicPr>
          <p:cNvPr id="18" name="Picture 17" descr="X:\Family to Family Team\TOOLKITS\Life Course Tool Kit\ICONS\domains\new-hl-icon-2.png"/>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9200" y="1932512"/>
            <a:ext cx="923925" cy="876401"/>
          </a:xfrm>
          <a:prstGeom prst="rect">
            <a:avLst/>
          </a:prstGeom>
          <a:noFill/>
          <a:ln>
            <a:noFill/>
          </a:ln>
        </p:spPr>
      </p:pic>
      <p:pic>
        <p:nvPicPr>
          <p:cNvPr id="19" name="Content Placeholder 4" descr="systems-icon.png">
            <a:extLst>
              <a:ext uri="{FF2B5EF4-FFF2-40B4-BE49-F238E27FC236}">
                <a16:creationId xmlns:a16="http://schemas.microsoft.com/office/drawing/2014/main" id="{7A29F1C0-F401-41EA-B5B2-2E482EDE2FBD}"/>
              </a:ext>
            </a:extLst>
          </p:cNvPr>
          <p:cNvPicPr>
            <a:picLocks noGrp="1" noChangeAspect="1"/>
          </p:cNvPicPr>
          <p:nvPr>
            <p:ph idx="1"/>
          </p:nvPr>
        </p:nvPicPr>
        <p:blipFill>
          <a:blip r:embed="rId9" cstate="email">
            <a:extLst>
              <a:ext uri="{28A0092B-C50C-407E-A947-70E740481C1C}">
                <a14:useLocalDpi xmlns:a14="http://schemas.microsoft.com/office/drawing/2010/main"/>
              </a:ext>
            </a:extLst>
          </a:blip>
          <a:stretch>
            <a:fillRect/>
          </a:stretch>
        </p:blipFill>
        <p:spPr>
          <a:xfrm>
            <a:off x="5029200" y="4659831"/>
            <a:ext cx="914400" cy="914400"/>
          </a:xfrm>
        </p:spPr>
      </p:pic>
    </p:spTree>
    <p:extLst>
      <p:ext uri="{BB962C8B-B14F-4D97-AF65-F5344CB8AC3E}">
        <p14:creationId xmlns:p14="http://schemas.microsoft.com/office/powerpoint/2010/main" val="901041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19942" y="183444"/>
            <a:ext cx="7974947" cy="1064785"/>
          </a:xfrm>
        </p:spPr>
        <p:txBody>
          <a:bodyPr>
            <a:normAutofit/>
          </a:bodyPr>
          <a:lstStyle/>
          <a:p>
            <a:pPr algn="ctr" eaLnBrk="1" hangingPunct="1"/>
            <a:r>
              <a:rPr lang="en-US" sz="4400" dirty="0"/>
              <a:t>Looking at Life Possibilities </a:t>
            </a:r>
          </a:p>
        </p:txBody>
      </p:sp>
      <p:graphicFrame>
        <p:nvGraphicFramePr>
          <p:cNvPr id="4" name="Content Placeholder 3"/>
          <p:cNvGraphicFramePr>
            <a:graphicFrameLocks noGrp="1"/>
          </p:cNvGraphicFramePr>
          <p:nvPr>
            <p:ph idx="1"/>
          </p:nvPr>
        </p:nvGraphicFramePr>
        <p:xfrm>
          <a:off x="923847" y="1248229"/>
          <a:ext cx="7167136" cy="4237177"/>
        </p:xfrm>
        <a:graphic>
          <a:graphicData uri="http://schemas.openxmlformats.org/drawingml/2006/table">
            <a:tbl>
              <a:tblPr/>
              <a:tblGrid>
                <a:gridCol w="3941925">
                  <a:extLst>
                    <a:ext uri="{9D8B030D-6E8A-4147-A177-3AD203B41FA5}">
                      <a16:colId xmlns:a16="http://schemas.microsoft.com/office/drawing/2014/main" val="20000"/>
                    </a:ext>
                  </a:extLst>
                </a:gridCol>
                <a:gridCol w="3225211">
                  <a:extLst>
                    <a:ext uri="{9D8B030D-6E8A-4147-A177-3AD203B41FA5}">
                      <a16:colId xmlns:a16="http://schemas.microsoft.com/office/drawing/2014/main" val="20001"/>
                    </a:ext>
                  </a:extLst>
                </a:gridCol>
              </a:tblGrid>
              <a:tr h="130577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cap="none" normalizeH="0" baseline="0" dirty="0">
                          <a:ln>
                            <a:noFill/>
                          </a:ln>
                          <a:solidFill>
                            <a:srgbClr val="FFFFFF"/>
                          </a:solidFill>
                          <a:effectLst/>
                          <a:latin typeface="Verdana" charset="0"/>
                          <a:ea typeface="ＭＳ Ｐゴシック" charset="0"/>
                          <a:cs typeface="Arial" charset="0"/>
                        </a:rPr>
                        <a:t>Innovative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Verdana" charset="0"/>
                          <a:ea typeface="ＭＳ Ｐゴシック" charset="0"/>
                          <a:cs typeface="Arial" charset="0"/>
                        </a:rPr>
                        <a:t>Very new or undiscovered</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127802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latin typeface="Verdana" charset="0"/>
                          <a:ea typeface="ＭＳ Ｐゴシック" charset="0"/>
                          <a:cs typeface="Arial" charset="0"/>
                        </a:rPr>
                        <a:t>Islands of Excellence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cap="none" normalizeH="0" baseline="0" dirty="0">
                          <a:ln>
                            <a:noFill/>
                          </a:ln>
                          <a:solidFill>
                            <a:srgbClr val="FFFFFF"/>
                          </a:solidFill>
                          <a:effectLst/>
                          <a:latin typeface="Verdana" charset="0"/>
                          <a:ea typeface="ＭＳ Ｐゴシック" charset="0"/>
                          <a:cs typeface="Arial" charset="0"/>
                        </a:rPr>
                        <a:t>Exists in a lot of places but not everywhere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1"/>
                  </a:ext>
                </a:extLst>
              </a:tr>
              <a:tr h="165337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latin typeface="Verdana" charset="0"/>
                          <a:ea typeface="ＭＳ Ｐゴシック" charset="0"/>
                          <a:cs typeface="Arial" charset="0"/>
                        </a:rPr>
                        <a:t>Traditional Options</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cap="none" normalizeH="0" baseline="0" dirty="0">
                          <a:ln>
                            <a:noFill/>
                          </a:ln>
                          <a:solidFill>
                            <a:srgbClr val="FFFFFF"/>
                          </a:solidFill>
                          <a:effectLst/>
                          <a:latin typeface="Verdana" charset="0"/>
                          <a:ea typeface="ＭＳ Ｐゴシック" charset="0"/>
                          <a:cs typeface="Arial" charset="0"/>
                        </a:rPr>
                        <a:t>Services that have existed for a long time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pic>
        <p:nvPicPr>
          <p:cNvPr id="5" name="Pictur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3016" y="5178401"/>
            <a:ext cx="1554408" cy="1035256"/>
          </a:xfrm>
          <a:prstGeom prst="rect">
            <a:avLst/>
          </a:prstGeom>
          <a:noFill/>
          <a:ln>
            <a:solidFill>
              <a:schemeClr val="tx1"/>
            </a:solidFill>
          </a:ln>
        </p:spPr>
      </p:pic>
      <p:grpSp>
        <p:nvGrpSpPr>
          <p:cNvPr id="6" name="Group 5"/>
          <p:cNvGrpSpPr/>
          <p:nvPr/>
        </p:nvGrpSpPr>
        <p:grpSpPr>
          <a:xfrm>
            <a:off x="154092" y="6326174"/>
            <a:ext cx="8710507" cy="523241"/>
            <a:chOff x="441959" y="6224689"/>
            <a:chExt cx="8473942" cy="523241"/>
          </a:xfrm>
        </p:grpSpPr>
        <p:sp>
          <p:nvSpPr>
            <p:cNvPr id="7" name="Rectangle 6"/>
            <p:cNvSpPr/>
            <p:nvPr/>
          </p:nvSpPr>
          <p:spPr>
            <a:xfrm>
              <a:off x="905933" y="6341533"/>
              <a:ext cx="8009968" cy="304800"/>
            </a:xfrm>
            <a:prstGeom prst="rect">
              <a:avLst/>
            </a:prstGeom>
            <a:solidFill>
              <a:schemeClr val="accent1"/>
            </a:solidFill>
            <a:ln w="127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59" y="6224689"/>
              <a:ext cx="523241" cy="523241"/>
            </a:xfrm>
            <a:prstGeom prst="rect">
              <a:avLst/>
            </a:prstGeom>
          </p:spPr>
        </p:pic>
        <p:sp>
          <p:nvSpPr>
            <p:cNvPr id="9" name="TextBox 8"/>
            <p:cNvSpPr txBox="1"/>
            <p:nvPr/>
          </p:nvSpPr>
          <p:spPr>
            <a:xfrm>
              <a:off x="945131" y="6359351"/>
              <a:ext cx="7912085" cy="253916"/>
            </a:xfrm>
            <a:prstGeom prst="rect">
              <a:avLst/>
            </a:prstGeom>
            <a:solidFill>
              <a:schemeClr val="accent1"/>
            </a:solidFill>
          </p:spPr>
          <p:txBody>
            <a:bodyPr wrap="squar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300" normalizeH="0" baseline="0" noProof="0" dirty="0">
                  <a:ln>
                    <a:noFill/>
                  </a:ln>
                  <a:solidFill>
                    <a:prstClr val="white"/>
                  </a:solidFill>
                  <a:effectLst/>
                  <a:uLnTx/>
                  <a:uFillTx/>
                  <a:latin typeface="Tw Cen MT Condensed" panose="020B0606020104020203" pitchFamily="34" charset="0"/>
                </a:rPr>
                <a:t>© 2016| UMKC Institute for Human Development, UCEDD | LIFECOURSETOOLS.COM</a:t>
              </a:r>
            </a:p>
          </p:txBody>
        </p:sp>
      </p:grpSp>
    </p:spTree>
    <p:extLst>
      <p:ext uri="{BB962C8B-B14F-4D97-AF65-F5344CB8AC3E}">
        <p14:creationId xmlns:p14="http://schemas.microsoft.com/office/powerpoint/2010/main" val="1532832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62000" y="1372226"/>
            <a:ext cx="6996545" cy="4705177"/>
          </a:xfrm>
          <a:prstGeom prst="rect">
            <a:avLst/>
          </a:prstGeom>
        </p:spPr>
      </p:pic>
      <p:sp>
        <p:nvSpPr>
          <p:cNvPr id="2" name="Title 1"/>
          <p:cNvSpPr>
            <a:spLocks noGrp="1"/>
          </p:cNvSpPr>
          <p:nvPr>
            <p:ph type="title"/>
          </p:nvPr>
        </p:nvSpPr>
        <p:spPr>
          <a:xfrm>
            <a:off x="558944" y="77821"/>
            <a:ext cx="8079581" cy="1294405"/>
          </a:xfrm>
        </p:spPr>
        <p:txBody>
          <a:bodyPr>
            <a:normAutofit fontScale="90000"/>
          </a:bodyPr>
          <a:lstStyle/>
          <a:p>
            <a:pPr algn="ctr"/>
            <a:r>
              <a:rPr lang="en-US" dirty="0"/>
              <a:t>Types of Support</a:t>
            </a:r>
            <a:br>
              <a:rPr lang="en-US" dirty="0"/>
            </a:br>
            <a:r>
              <a:rPr lang="en-US" dirty="0"/>
              <a:t>The “3 Buckets”</a:t>
            </a:r>
          </a:p>
        </p:txBody>
      </p:sp>
      <p:sp>
        <p:nvSpPr>
          <p:cNvPr id="5" name="TextBox 4"/>
          <p:cNvSpPr txBox="1"/>
          <p:nvPr/>
        </p:nvSpPr>
        <p:spPr>
          <a:xfrm>
            <a:off x="3383972" y="4138089"/>
            <a:ext cx="1752600" cy="1323439"/>
          </a:xfrm>
          <a:prstGeom prst="rect">
            <a:avLst/>
          </a:prstGeom>
          <a:noFill/>
        </p:spPr>
        <p:txBody>
          <a:bodyPr wrap="square" rtlCol="0">
            <a:spAutoFit/>
          </a:bodyPr>
          <a:lstStyle/>
          <a:p>
            <a:pPr algn="ctr"/>
            <a:r>
              <a:rPr lang="en-US" sz="2200" b="1" dirty="0">
                <a:solidFill>
                  <a:prstClr val="black"/>
                </a:solidFill>
              </a:rPr>
              <a:t>Discovery &amp; Navigation</a:t>
            </a:r>
          </a:p>
          <a:p>
            <a:pPr algn="ctr"/>
            <a:r>
              <a:rPr lang="en-US" dirty="0">
                <a:solidFill>
                  <a:prstClr val="black"/>
                </a:solidFill>
              </a:rPr>
              <a:t>(Info and Training)</a:t>
            </a:r>
          </a:p>
        </p:txBody>
      </p:sp>
      <p:sp>
        <p:nvSpPr>
          <p:cNvPr id="6" name="TextBox 5"/>
          <p:cNvSpPr txBox="1"/>
          <p:nvPr/>
        </p:nvSpPr>
        <p:spPr>
          <a:xfrm>
            <a:off x="995621" y="3584091"/>
            <a:ext cx="1828800" cy="1877437"/>
          </a:xfrm>
          <a:prstGeom prst="rect">
            <a:avLst/>
          </a:prstGeom>
          <a:noFill/>
        </p:spPr>
        <p:txBody>
          <a:bodyPr wrap="square" rtlCol="0">
            <a:spAutoFit/>
          </a:bodyPr>
          <a:lstStyle/>
          <a:p>
            <a:pPr algn="ctr"/>
            <a:r>
              <a:rPr lang="en-US" sz="2200" b="1" dirty="0">
                <a:solidFill>
                  <a:prstClr val="black"/>
                </a:solidFill>
              </a:rPr>
              <a:t>Connecting &amp; Networking</a:t>
            </a:r>
          </a:p>
          <a:p>
            <a:pPr algn="ctr"/>
            <a:r>
              <a:rPr lang="en-US" dirty="0">
                <a:solidFill>
                  <a:prstClr val="black"/>
                </a:solidFill>
              </a:rPr>
              <a:t>(Talking to someone that    has been     there)</a:t>
            </a:r>
          </a:p>
        </p:txBody>
      </p:sp>
      <p:sp>
        <p:nvSpPr>
          <p:cNvPr id="7" name="TextBox 6"/>
          <p:cNvSpPr txBox="1"/>
          <p:nvPr/>
        </p:nvSpPr>
        <p:spPr>
          <a:xfrm>
            <a:off x="5775155" y="3584090"/>
            <a:ext cx="1508777" cy="1877437"/>
          </a:xfrm>
          <a:prstGeom prst="rect">
            <a:avLst/>
          </a:prstGeom>
          <a:noFill/>
        </p:spPr>
        <p:txBody>
          <a:bodyPr wrap="square" rtlCol="0">
            <a:spAutoFit/>
          </a:bodyPr>
          <a:lstStyle/>
          <a:p>
            <a:pPr algn="ctr"/>
            <a:r>
              <a:rPr lang="en-US" sz="2200" b="1" dirty="0">
                <a:solidFill>
                  <a:prstClr val="black"/>
                </a:solidFill>
              </a:rPr>
              <a:t>Goods &amp;</a:t>
            </a:r>
          </a:p>
          <a:p>
            <a:pPr algn="ctr"/>
            <a:r>
              <a:rPr lang="en-US" sz="2200" b="1" dirty="0">
                <a:solidFill>
                  <a:prstClr val="black"/>
                </a:solidFill>
              </a:rPr>
              <a:t>Services</a:t>
            </a:r>
          </a:p>
          <a:p>
            <a:pPr algn="ctr"/>
            <a:r>
              <a:rPr lang="en-US" dirty="0">
                <a:solidFill>
                  <a:prstClr val="black"/>
                </a:solidFill>
              </a:rPr>
              <a:t>(Day to Day, Medical, Financial Supports)</a:t>
            </a:r>
          </a:p>
        </p:txBody>
      </p:sp>
    </p:spTree>
    <p:extLst>
      <p:ext uri="{BB962C8B-B14F-4D97-AF65-F5344CB8AC3E}">
        <p14:creationId xmlns:p14="http://schemas.microsoft.com/office/powerpoint/2010/main" val="681590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377" y="5418668"/>
            <a:ext cx="9076623" cy="1334139"/>
          </a:xfrm>
        </p:spPr>
        <p:txBody>
          <a:bodyPr>
            <a:normAutofit/>
          </a:bodyPr>
          <a:lstStyle/>
          <a:p>
            <a:r>
              <a:rPr lang="en-US" sz="4000" dirty="0"/>
              <a:t>Integrated Star for Problem Solving           &amp; Exploring Options </a:t>
            </a:r>
          </a:p>
        </p:txBody>
      </p:sp>
      <p:sp>
        <p:nvSpPr>
          <p:cNvPr id="5" name="Subtitle 4"/>
          <p:cNvSpPr>
            <a:spLocks noGrp="1"/>
          </p:cNvSpPr>
          <p:nvPr>
            <p:ph type="body" sz="half" idx="2"/>
          </p:nvPr>
        </p:nvSpPr>
        <p:spPr>
          <a:xfrm>
            <a:off x="507492" y="6581701"/>
            <a:ext cx="6922008" cy="276298"/>
          </a:xfrm>
        </p:spPr>
        <p:txBody>
          <a:bodyPr>
            <a:normAutofit fontScale="40000" lnSpcReduction="20000"/>
          </a:bodyPr>
          <a:lstStyle/>
          <a:p>
            <a:r>
              <a:rPr lang="en-US" sz="4000" dirty="0"/>
              <a:t>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220" y="6034050"/>
            <a:ext cx="685800" cy="685800"/>
          </a:xfrm>
          <a:prstGeom prst="rect">
            <a:avLst/>
          </a:prstGeom>
        </p:spPr>
      </p:pic>
      <p:sp>
        <p:nvSpPr>
          <p:cNvPr id="12" name="Picture Placeholder 7"/>
          <p:cNvSpPr txBox="1">
            <a:spLocks noGrp="1"/>
          </p:cNvSpPr>
          <p:nvPr>
            <p:ph type="pic" idx="1"/>
          </p:nvPr>
        </p:nvSpPr>
        <p:spPr>
          <a:xfrm>
            <a:off x="0" y="-98621"/>
            <a:ext cx="9144000" cy="5330825"/>
          </a:xfrm>
          <a:prstGeom prst="rect">
            <a:avLst/>
          </a:prstGeom>
          <a:solidFill>
            <a:schemeClr val="accent1">
              <a:lumMod val="40000"/>
              <a:lumOff val="60000"/>
            </a:schemeClr>
          </a:solidFill>
        </p:spPr>
        <p:txBody>
          <a:bodyPr/>
          <a:lstStyle/>
          <a:p>
            <a:endParaRPr lang="en-US"/>
          </a:p>
        </p:txBody>
      </p:sp>
      <p:sp>
        <p:nvSpPr>
          <p:cNvPr id="13" name="Picture Placeholder 7"/>
          <p:cNvSpPr txBox="1">
            <a:spLocks/>
          </p:cNvSpPr>
          <p:nvPr/>
        </p:nvSpPr>
        <p:spPr>
          <a:xfrm>
            <a:off x="0" y="-17349"/>
            <a:ext cx="9144000" cy="5330825"/>
          </a:xfrm>
          <a:prstGeom prst="rect">
            <a:avLst/>
          </a:prstGeom>
          <a:solidFill>
            <a:schemeClr val="accent1">
              <a:lumMod val="40000"/>
              <a:lumOff val="60000"/>
            </a:schemeClr>
          </a:solidFill>
        </p:spPr>
        <p:txBody>
          <a:bodyPr/>
          <a:lstStyle/>
          <a:p>
            <a:endParaRPr lang="en-US"/>
          </a:p>
        </p:txBody>
      </p:sp>
      <p:pic>
        <p:nvPicPr>
          <p:cNvPr id="15" name="Picture 2" descr="C:\Users\msimpson\Desktop\DSC000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7" r="2704"/>
          <a:stretch/>
        </p:blipFill>
        <p:spPr bwMode="auto">
          <a:xfrm>
            <a:off x="-217715" y="-71444"/>
            <a:ext cx="9361715" cy="540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3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43" y="280458"/>
            <a:ext cx="8627173" cy="1510242"/>
          </a:xfrm>
        </p:spPr>
        <p:txBody>
          <a:bodyPr/>
          <a:lstStyle/>
          <a:p>
            <a:pPr algn="ctr"/>
            <a:r>
              <a:rPr lang="en-US" dirty="0"/>
              <a:t>Charting the LifeCourse</a:t>
            </a:r>
            <a:r>
              <a:rPr lang="is-IS" dirty="0"/>
              <a:t>…....</a:t>
            </a:r>
            <a:r>
              <a:rPr lang="en-US" dirty="0"/>
              <a:t> </a:t>
            </a:r>
          </a:p>
        </p:txBody>
      </p:sp>
      <p:sp>
        <p:nvSpPr>
          <p:cNvPr id="3" name="Content Placeholder 2"/>
          <p:cNvSpPr>
            <a:spLocks noGrp="1"/>
          </p:cNvSpPr>
          <p:nvPr>
            <p:ph idx="1"/>
          </p:nvPr>
        </p:nvSpPr>
        <p:spPr>
          <a:xfrm>
            <a:off x="448733" y="1578429"/>
            <a:ext cx="8221134" cy="4539342"/>
          </a:xfrm>
        </p:spPr>
        <p:txBody>
          <a:bodyPr>
            <a:normAutofit fontScale="92500" lnSpcReduction="10000"/>
          </a:bodyPr>
          <a:lstStyle/>
          <a:p>
            <a:r>
              <a:rPr lang="en-US" b="1" dirty="0"/>
              <a:t>IS:</a:t>
            </a:r>
          </a:p>
          <a:p>
            <a:r>
              <a:rPr lang="en-US" dirty="0"/>
              <a:t>About having different conversations</a:t>
            </a:r>
          </a:p>
          <a:p>
            <a:r>
              <a:rPr lang="en-US" dirty="0"/>
              <a:t>A different way of thinking</a:t>
            </a:r>
          </a:p>
          <a:p>
            <a:r>
              <a:rPr lang="en-US" dirty="0"/>
              <a:t>Encouraging high expectations</a:t>
            </a:r>
          </a:p>
          <a:p>
            <a:r>
              <a:rPr lang="en-US" dirty="0"/>
              <a:t>Having life experiences to move the trajectory in the desired direction</a:t>
            </a:r>
          </a:p>
          <a:p>
            <a:r>
              <a:rPr lang="en-US" dirty="0"/>
              <a:t>Integrating LOTS of different kinds of support, and not just having an “all green life”</a:t>
            </a:r>
          </a:p>
          <a:p>
            <a:r>
              <a:rPr lang="en-US" b="1" dirty="0"/>
              <a:t>ISN’T: </a:t>
            </a:r>
          </a:p>
          <a:p>
            <a:r>
              <a:rPr lang="en-US" dirty="0"/>
              <a:t>JUST about the “tools” </a:t>
            </a:r>
          </a:p>
          <a:p>
            <a:r>
              <a:rPr lang="en-US" dirty="0"/>
              <a:t>A “program”</a:t>
            </a:r>
          </a:p>
          <a:p>
            <a:r>
              <a:rPr lang="en-US" b="1" i="1" dirty="0">
                <a:solidFill>
                  <a:srgbClr val="0070C0"/>
                </a:solidFill>
              </a:rPr>
              <a:t>Is for ANYONE, regardless of AGE or ABILITY!</a:t>
            </a:r>
          </a:p>
        </p:txBody>
      </p:sp>
    </p:spTree>
    <p:extLst>
      <p:ext uri="{BB962C8B-B14F-4D97-AF65-F5344CB8AC3E}">
        <p14:creationId xmlns:p14="http://schemas.microsoft.com/office/powerpoint/2010/main" val="1249699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02343" y="280458"/>
            <a:ext cx="8627806" cy="1510242"/>
          </a:xfrm>
        </p:spPr>
        <p:txBody>
          <a:bodyPr anchor="ctr">
            <a:normAutofit/>
          </a:bodyPr>
          <a:lstStyle/>
          <a:p>
            <a:pPr eaLnBrk="1" fontAlgn="auto" hangingPunct="1">
              <a:spcAft>
                <a:spcPts val="0"/>
              </a:spcAft>
              <a:defRPr/>
            </a:pPr>
            <a:r>
              <a:rPr lang="en-US"/>
              <a:t>Charting the LifeCourse         Integrated Supports STAR</a:t>
            </a:r>
          </a:p>
        </p:txBody>
      </p:sp>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0939" y="3061435"/>
            <a:ext cx="2313697" cy="23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10"/>
          <p:cNvSpPr txBox="1">
            <a:spLocks noChangeArrowheads="1"/>
          </p:cNvSpPr>
          <p:nvPr/>
        </p:nvSpPr>
        <p:spPr bwMode="auto">
          <a:xfrm>
            <a:off x="1424787" y="5375132"/>
            <a:ext cx="2118551" cy="40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333756">
              <a:spcAft>
                <a:spcPts val="600"/>
              </a:spcAft>
            </a:pPr>
            <a:r>
              <a:rPr lang="en-US" altLang="en-US" sz="2044" b="1" kern="1200">
                <a:solidFill>
                  <a:schemeClr val="tx1"/>
                </a:solidFill>
                <a:latin typeface="Arial" charset="0"/>
                <a:ea typeface="Arial" charset="0"/>
                <a:cs typeface="Arial" charset="0"/>
              </a:rPr>
              <a:t>100%</a:t>
            </a:r>
            <a:endParaRPr lang="en-US" altLang="en-US" sz="2800" b="1"/>
          </a:p>
        </p:txBody>
      </p:sp>
      <p:pic>
        <p:nvPicPr>
          <p:cNvPr id="12" name="Picture 11"/>
          <p:cNvPicPr>
            <a:picLocks noChangeAspect="1"/>
          </p:cNvPicPr>
          <p:nvPr/>
        </p:nvPicPr>
        <p:blipFill>
          <a:blip r:embed="rId4"/>
          <a:stretch>
            <a:fillRect/>
          </a:stretch>
        </p:blipFill>
        <p:spPr>
          <a:xfrm>
            <a:off x="3861777" y="1993395"/>
            <a:ext cx="4033765" cy="3766185"/>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54918" y="3220356"/>
            <a:ext cx="1474308" cy="1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867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93" y="2400300"/>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146685"/>
            <a:ext cx="3355975" cy="1920240"/>
          </a:xfrm>
        </p:spPr>
        <p:txBody>
          <a:bodyPr>
            <a:noAutofit/>
          </a:bodyPr>
          <a:lstStyle/>
          <a:p>
            <a:pPr algn="ctr" eaLnBrk="1" fontAlgn="auto" hangingPunct="1">
              <a:spcAft>
                <a:spcPts val="0"/>
              </a:spcAft>
              <a:defRPr/>
            </a:pPr>
            <a:r>
              <a:rPr lang="en-US" sz="3400" dirty="0"/>
              <a:t>Charting the LifeCourse         Integrated Supports STAR</a:t>
            </a:r>
          </a:p>
        </p:txBody>
      </p:sp>
      <p:sp>
        <p:nvSpPr>
          <p:cNvPr id="37898" name="TextBox 10"/>
          <p:cNvSpPr txBox="1">
            <a:spLocks noChangeArrowheads="1"/>
          </p:cNvSpPr>
          <p:nvPr/>
        </p:nvSpPr>
        <p:spPr bwMode="auto">
          <a:xfrm>
            <a:off x="238918" y="5543550"/>
            <a:ext cx="2878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800" b="1"/>
              <a:t>100%</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r="-5216"/>
          <a:stretch/>
        </p:blipFill>
        <p:spPr>
          <a:xfrm>
            <a:off x="4982150" y="717630"/>
            <a:ext cx="3990583" cy="4402564"/>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1722" y="3534377"/>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66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93" y="2400300"/>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146685"/>
            <a:ext cx="3355975" cy="1920240"/>
          </a:xfrm>
        </p:spPr>
        <p:txBody>
          <a:bodyPr>
            <a:noAutofit/>
          </a:bodyPr>
          <a:lstStyle/>
          <a:p>
            <a:pPr algn="ctr" eaLnBrk="1" fontAlgn="auto" hangingPunct="1">
              <a:spcAft>
                <a:spcPts val="0"/>
              </a:spcAft>
              <a:defRPr/>
            </a:pPr>
            <a:r>
              <a:rPr lang="en-US" sz="3400" dirty="0"/>
              <a:t>Charting the LifeCourse         Integrated Supports STAR</a:t>
            </a:r>
          </a:p>
        </p:txBody>
      </p:sp>
      <p:sp>
        <p:nvSpPr>
          <p:cNvPr id="37898" name="TextBox 10"/>
          <p:cNvSpPr txBox="1">
            <a:spLocks noChangeArrowheads="1"/>
          </p:cNvSpPr>
          <p:nvPr/>
        </p:nvSpPr>
        <p:spPr bwMode="auto">
          <a:xfrm>
            <a:off x="238918" y="5543550"/>
            <a:ext cx="2878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800" b="1"/>
              <a:t>100%</a:t>
            </a: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01611" y="879676"/>
            <a:ext cx="4035607" cy="3870974"/>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7960" y="3971925"/>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16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93" y="2400300"/>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146685"/>
            <a:ext cx="3355975" cy="1920240"/>
          </a:xfrm>
        </p:spPr>
        <p:txBody>
          <a:bodyPr>
            <a:noAutofit/>
          </a:bodyPr>
          <a:lstStyle/>
          <a:p>
            <a:pPr algn="ctr" eaLnBrk="1" fontAlgn="auto" hangingPunct="1">
              <a:spcAft>
                <a:spcPts val="0"/>
              </a:spcAft>
              <a:defRPr/>
            </a:pPr>
            <a:r>
              <a:rPr lang="en-US" sz="3400" dirty="0"/>
              <a:t>Charting the LifeCourse         Integrated Supports STAR</a:t>
            </a:r>
          </a:p>
        </p:txBody>
      </p:sp>
      <p:sp>
        <p:nvSpPr>
          <p:cNvPr id="37898" name="TextBox 10"/>
          <p:cNvSpPr txBox="1">
            <a:spLocks noChangeArrowheads="1"/>
          </p:cNvSpPr>
          <p:nvPr/>
        </p:nvSpPr>
        <p:spPr bwMode="auto">
          <a:xfrm>
            <a:off x="238918" y="5543550"/>
            <a:ext cx="2878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800" b="1"/>
              <a:t>100%</a:t>
            </a: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76989" y="492991"/>
            <a:ext cx="4054900" cy="4171606"/>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1093" y="3438003"/>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93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93" y="2400300"/>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146685"/>
            <a:ext cx="3355975" cy="1920240"/>
          </a:xfrm>
        </p:spPr>
        <p:txBody>
          <a:bodyPr>
            <a:noAutofit/>
          </a:bodyPr>
          <a:lstStyle/>
          <a:p>
            <a:pPr algn="ctr" eaLnBrk="1" fontAlgn="auto" hangingPunct="1">
              <a:spcAft>
                <a:spcPts val="0"/>
              </a:spcAft>
              <a:defRPr/>
            </a:pPr>
            <a:r>
              <a:rPr lang="en-US" sz="3400" dirty="0"/>
              <a:t>Charting the LifeCourse         Integrated Supports STAR</a:t>
            </a:r>
          </a:p>
        </p:txBody>
      </p:sp>
      <p:sp>
        <p:nvSpPr>
          <p:cNvPr id="37898" name="TextBox 10"/>
          <p:cNvSpPr txBox="1">
            <a:spLocks noChangeArrowheads="1"/>
          </p:cNvSpPr>
          <p:nvPr/>
        </p:nvSpPr>
        <p:spPr bwMode="auto">
          <a:xfrm>
            <a:off x="238918" y="5543550"/>
            <a:ext cx="2878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800" b="1"/>
              <a:t>100%</a:t>
            </a: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92323" y="2558005"/>
            <a:ext cx="4132163" cy="3402958"/>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78399" y="1323346"/>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698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2" descr="C:\Users\stjohnj\AppData\Local\Microsoft\Windows\Temporary Internet Files\Content.Outlook\9N7AETT7\circles-int-stars-DO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93" y="2400300"/>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146685"/>
            <a:ext cx="3355975" cy="1920240"/>
          </a:xfrm>
        </p:spPr>
        <p:txBody>
          <a:bodyPr>
            <a:noAutofit/>
          </a:bodyPr>
          <a:lstStyle/>
          <a:p>
            <a:pPr algn="ctr" eaLnBrk="1" fontAlgn="auto" hangingPunct="1">
              <a:spcAft>
                <a:spcPts val="0"/>
              </a:spcAft>
              <a:defRPr/>
            </a:pPr>
            <a:r>
              <a:rPr lang="en-US" sz="3400" dirty="0"/>
              <a:t>Charting the LifeCourse         Integrated Supports STAR</a:t>
            </a:r>
          </a:p>
        </p:txBody>
      </p:sp>
      <p:sp>
        <p:nvSpPr>
          <p:cNvPr id="37898" name="TextBox 10"/>
          <p:cNvSpPr txBox="1">
            <a:spLocks noChangeArrowheads="1"/>
          </p:cNvSpPr>
          <p:nvPr/>
        </p:nvSpPr>
        <p:spPr bwMode="auto">
          <a:xfrm>
            <a:off x="238918" y="5543550"/>
            <a:ext cx="2878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800" b="1"/>
              <a:t>100%</a:t>
            </a: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28955" y="2066925"/>
            <a:ext cx="4444679" cy="3068947"/>
          </a:xfrm>
          <a:prstGeom prst="rect">
            <a:avLst/>
          </a:prstGeom>
        </p:spPr>
      </p:pic>
      <p:pic>
        <p:nvPicPr>
          <p:cNvPr id="3789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94230" y="854115"/>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49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386080" y="2885511"/>
            <a:ext cx="5064370" cy="2954676"/>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0" name="Cloud 19"/>
          <p:cNvSpPr/>
          <p:nvPr/>
        </p:nvSpPr>
        <p:spPr>
          <a:xfrm>
            <a:off x="5357697" y="1286006"/>
            <a:ext cx="3174165" cy="2602375"/>
          </a:xfrm>
          <a:prstGeom prst="cloud">
            <a:avLst/>
          </a:prstGeom>
          <a:solidFill>
            <a:schemeClr val="accent1">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i="1" dirty="0"/>
          </a:p>
          <a:p>
            <a:pPr algn="ctr"/>
            <a:r>
              <a:rPr lang="en-US" sz="2000" i="1" dirty="0"/>
              <a:t>Friends, family, enough money, </a:t>
            </a:r>
          </a:p>
          <a:p>
            <a:pPr algn="ctr"/>
            <a:r>
              <a:rPr lang="en-US" sz="2000" i="1" dirty="0"/>
              <a:t>job I like, home, faith, vacations, health, choice, freedom</a:t>
            </a:r>
            <a:endParaRPr lang="en-US" sz="2000" dirty="0"/>
          </a:p>
          <a:p>
            <a:pPr algn="ctr"/>
            <a:endParaRPr lang="en-US" sz="2200" b="1" i="1" dirty="0"/>
          </a:p>
        </p:txBody>
      </p:sp>
      <p:sp>
        <p:nvSpPr>
          <p:cNvPr id="14" name="Cloud 13"/>
          <p:cNvSpPr/>
          <p:nvPr/>
        </p:nvSpPr>
        <p:spPr>
          <a:xfrm>
            <a:off x="5450450" y="4188019"/>
            <a:ext cx="3331918" cy="1951204"/>
          </a:xfrm>
          <a:prstGeom prst="cloud">
            <a:avLst/>
          </a:prstGeom>
          <a:solidFill>
            <a:schemeClr val="tx2">
              <a:lumMod val="20000"/>
              <a:lumOff val="80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Poverty, loneliness, segregation, restrictions, lack of choice, boredom, institutions</a:t>
            </a:r>
          </a:p>
        </p:txBody>
      </p:sp>
      <p:cxnSp>
        <p:nvCxnSpPr>
          <p:cNvPr id="13" name="Straight Connector 12"/>
          <p:cNvCxnSpPr>
            <a:endCxn id="14" idx="2"/>
          </p:cNvCxnSpPr>
          <p:nvPr/>
        </p:nvCxnSpPr>
        <p:spPr>
          <a:xfrm>
            <a:off x="2619441" y="4581196"/>
            <a:ext cx="2841344" cy="582425"/>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pic>
        <p:nvPicPr>
          <p:cNvPr id="19" name="Picture 18" descr="star-puk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462" y="3888379"/>
            <a:ext cx="1340858" cy="1275242"/>
          </a:xfrm>
          <a:prstGeom prst="rect">
            <a:avLst/>
          </a:prstGeom>
        </p:spPr>
      </p:pic>
      <p:pic>
        <p:nvPicPr>
          <p:cNvPr id="12"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240" y="1191905"/>
            <a:ext cx="2382866" cy="238286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43840" y="179314"/>
            <a:ext cx="8676640" cy="692497"/>
          </a:xfrm>
          <a:prstGeom prst="rect">
            <a:avLst/>
          </a:prstGeom>
          <a:noFill/>
        </p:spPr>
        <p:txBody>
          <a:bodyPr wrap="square" rtlCol="0">
            <a:spAutoFit/>
          </a:bodyPr>
          <a:lstStyle/>
          <a:p>
            <a:r>
              <a:rPr lang="en-US" sz="3900" dirty="0">
                <a:solidFill>
                  <a:schemeClr val="accent1"/>
                </a:solidFill>
                <a:latin typeface="+mj-lt"/>
              </a:rPr>
              <a:t>Focusing ONLY on Eligibility Supports</a:t>
            </a:r>
          </a:p>
        </p:txBody>
      </p:sp>
      <p:sp>
        <p:nvSpPr>
          <p:cNvPr id="10" name="TextBox 9"/>
          <p:cNvSpPr txBox="1"/>
          <p:nvPr/>
        </p:nvSpPr>
        <p:spPr>
          <a:xfrm>
            <a:off x="2232698" y="4301209"/>
            <a:ext cx="838386" cy="492443"/>
          </a:xfrm>
          <a:prstGeom prst="rect">
            <a:avLst/>
          </a:prstGeom>
          <a:noFill/>
        </p:spPr>
        <p:txBody>
          <a:bodyPr wrap="square" rtlCol="0">
            <a:spAutoFit/>
          </a:bodyPr>
          <a:lstStyle/>
          <a:p>
            <a:pPr algn="ctr"/>
            <a:r>
              <a:rPr lang="en-US" sz="1300" dirty="0"/>
              <a:t>Eligibility Supports</a:t>
            </a:r>
          </a:p>
        </p:txBody>
      </p:sp>
    </p:spTree>
    <p:extLst>
      <p:ext uri="{BB962C8B-B14F-4D97-AF65-F5344CB8AC3E}">
        <p14:creationId xmlns:p14="http://schemas.microsoft.com/office/powerpoint/2010/main" val="73547494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a:endCxn id="20" idx="2"/>
          </p:cNvCxnSpPr>
          <p:nvPr/>
        </p:nvCxnSpPr>
        <p:spPr bwMode="auto">
          <a:xfrm flipV="1">
            <a:off x="386080" y="2638228"/>
            <a:ext cx="5074318" cy="3201961"/>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0" name="Cloud 19"/>
          <p:cNvSpPr/>
          <p:nvPr/>
        </p:nvSpPr>
        <p:spPr>
          <a:xfrm>
            <a:off x="5450450" y="1364349"/>
            <a:ext cx="3207076" cy="2547757"/>
          </a:xfrm>
          <a:prstGeom prst="cloud">
            <a:avLst/>
          </a:prstGeom>
          <a:solidFill>
            <a:schemeClr val="accent1">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a:p>
          <a:p>
            <a:pPr algn="ctr"/>
            <a:r>
              <a:rPr lang="en-US" sz="2000" i="1" dirty="0"/>
              <a:t>Friends, family, enough money, </a:t>
            </a:r>
          </a:p>
          <a:p>
            <a:pPr algn="ctr"/>
            <a:r>
              <a:rPr lang="en-US" sz="2000" i="1" dirty="0"/>
              <a:t>job I like, home, faith, vacations, health, choice, freedom</a:t>
            </a:r>
            <a:endParaRPr lang="en-US" sz="2000" dirty="0"/>
          </a:p>
          <a:p>
            <a:pPr algn="ctr"/>
            <a:endParaRPr lang="en-US" sz="2200" b="1" dirty="0"/>
          </a:p>
        </p:txBody>
      </p:sp>
      <p:sp>
        <p:nvSpPr>
          <p:cNvPr id="14" name="Cloud 13"/>
          <p:cNvSpPr/>
          <p:nvPr/>
        </p:nvSpPr>
        <p:spPr>
          <a:xfrm>
            <a:off x="5450450" y="4310883"/>
            <a:ext cx="3298650" cy="1890279"/>
          </a:xfrm>
          <a:prstGeom prst="cloud">
            <a:avLst/>
          </a:prstGeom>
          <a:solidFill>
            <a:schemeClr val="bg1">
              <a:lumMod val="85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cxnSp>
        <p:nvCxnSpPr>
          <p:cNvPr id="13" name="Straight Connector 12"/>
          <p:cNvCxnSpPr/>
          <p:nvPr/>
        </p:nvCxnSpPr>
        <p:spPr>
          <a:xfrm>
            <a:off x="2695074" y="4609923"/>
            <a:ext cx="2714136" cy="508110"/>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3840" y="179314"/>
            <a:ext cx="8676640" cy="692497"/>
          </a:xfrm>
          <a:prstGeom prst="rect">
            <a:avLst/>
          </a:prstGeom>
          <a:noFill/>
        </p:spPr>
        <p:txBody>
          <a:bodyPr wrap="square" rtlCol="0">
            <a:spAutoFit/>
          </a:bodyPr>
          <a:lstStyle/>
          <a:p>
            <a:pPr algn="ctr"/>
            <a:r>
              <a:rPr lang="en-US" sz="3900" dirty="0">
                <a:solidFill>
                  <a:schemeClr val="accent1"/>
                </a:solidFill>
                <a:latin typeface="+mj-lt"/>
              </a:rPr>
              <a:t>Relying ONLY on Family &amp; Friends</a:t>
            </a:r>
          </a:p>
        </p:txBody>
      </p:sp>
      <p:pic>
        <p:nvPicPr>
          <p:cNvPr id="17" name="Picture 4" descr="C:\Users\stjohnj\AppData\Local\Microsoft\Windows\Temporary Internet Files\Content.Outlook\9N7AETT7\circles-normal-color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392" y="1249681"/>
            <a:ext cx="2293875" cy="229387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star-purp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8410" y="3882467"/>
            <a:ext cx="1270081" cy="1207928"/>
          </a:xfrm>
          <a:prstGeom prst="rect">
            <a:avLst/>
          </a:prstGeom>
        </p:spPr>
      </p:pic>
      <p:sp>
        <p:nvSpPr>
          <p:cNvPr id="4" name="TextBox 3"/>
          <p:cNvSpPr txBox="1"/>
          <p:nvPr/>
        </p:nvSpPr>
        <p:spPr>
          <a:xfrm>
            <a:off x="1948302" y="4302664"/>
            <a:ext cx="1027717" cy="292388"/>
          </a:xfrm>
          <a:prstGeom prst="rect">
            <a:avLst/>
          </a:prstGeom>
          <a:noFill/>
        </p:spPr>
        <p:txBody>
          <a:bodyPr wrap="none" rtlCol="0">
            <a:spAutoFit/>
          </a:bodyPr>
          <a:lstStyle/>
          <a:p>
            <a:r>
              <a:rPr lang="en-US" sz="1300" dirty="0">
                <a:solidFill>
                  <a:schemeClr val="bg1"/>
                </a:solidFill>
              </a:rPr>
              <a:t>Relationships</a:t>
            </a:r>
          </a:p>
        </p:txBody>
      </p:sp>
      <p:sp>
        <p:nvSpPr>
          <p:cNvPr id="19" name="Rectangle 18"/>
          <p:cNvSpPr/>
          <p:nvPr/>
        </p:nvSpPr>
        <p:spPr>
          <a:xfrm>
            <a:off x="5795547" y="4687045"/>
            <a:ext cx="2567216" cy="1200329"/>
          </a:xfrm>
          <a:prstGeom prst="rect">
            <a:avLst/>
          </a:prstGeom>
        </p:spPr>
        <p:txBody>
          <a:bodyPr wrap="square">
            <a:spAutoFit/>
          </a:bodyPr>
          <a:lstStyle/>
          <a:p>
            <a:pPr algn="ctr"/>
            <a:r>
              <a:rPr lang="en-US" dirty="0"/>
              <a:t>Poverty, loneliness, segregation, restrictions, lack of choice, boredom, institutions </a:t>
            </a:r>
          </a:p>
        </p:txBody>
      </p:sp>
    </p:spTree>
    <p:extLst>
      <p:ext uri="{BB962C8B-B14F-4D97-AF65-F5344CB8AC3E}">
        <p14:creationId xmlns:p14="http://schemas.microsoft.com/office/powerpoint/2010/main" val="209136064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82C3B2-7527-299C-7B20-1A8BDBEFF3C4}"/>
              </a:ext>
            </a:extLst>
          </p:cNvPr>
          <p:cNvSpPr>
            <a:spLocks noGrp="1"/>
          </p:cNvSpPr>
          <p:nvPr>
            <p:ph type="title"/>
          </p:nvPr>
        </p:nvSpPr>
        <p:spPr>
          <a:xfrm>
            <a:off x="287120" y="542282"/>
            <a:ext cx="2928129" cy="1920240"/>
          </a:xfrm>
        </p:spPr>
        <p:txBody>
          <a:bodyPr vert="horz" lIns="91440" tIns="45720" rIns="91440" bIns="45720" rtlCol="0" anchor="ctr" anchorCtr="0">
            <a:normAutofit/>
          </a:bodyPr>
          <a:lstStyle/>
          <a:p>
            <a:r>
              <a:rPr lang="en-US" sz="3300" kern="1200" spc="0" baseline="0">
                <a:latin typeface="+mj-lt"/>
                <a:ea typeface="+mj-ea"/>
                <a:cs typeface="+mj-cs"/>
              </a:rPr>
              <a:t>How did a Parent Mentor use this tool?</a:t>
            </a:r>
          </a:p>
        </p:txBody>
      </p:sp>
      <p:pic>
        <p:nvPicPr>
          <p:cNvPr id="5" name="Picture 4">
            <a:extLst>
              <a:ext uri="{FF2B5EF4-FFF2-40B4-BE49-F238E27FC236}">
                <a16:creationId xmlns:a16="http://schemas.microsoft.com/office/drawing/2014/main" id="{47D547ED-D40A-A163-EBB5-8E27BF049730}"/>
              </a:ext>
            </a:extLst>
          </p:cNvPr>
          <p:cNvPicPr>
            <a:picLocks noChangeAspect="1"/>
          </p:cNvPicPr>
          <p:nvPr/>
        </p:nvPicPr>
        <p:blipFill>
          <a:blip r:embed="rId3"/>
          <a:stretch>
            <a:fillRect/>
          </a:stretch>
        </p:blipFill>
        <p:spPr>
          <a:xfrm>
            <a:off x="4076685" y="579162"/>
            <a:ext cx="4572000" cy="5842812"/>
          </a:xfrm>
          <a:prstGeom prst="rect">
            <a:avLst/>
          </a:prstGeom>
          <a:noFill/>
        </p:spPr>
      </p:pic>
      <p:sp>
        <p:nvSpPr>
          <p:cNvPr id="3" name="TextBox 2">
            <a:extLst>
              <a:ext uri="{FF2B5EF4-FFF2-40B4-BE49-F238E27FC236}">
                <a16:creationId xmlns:a16="http://schemas.microsoft.com/office/drawing/2014/main" id="{34C1D83B-D316-BE11-4BF2-0EFCAD70BE45}"/>
              </a:ext>
            </a:extLst>
          </p:cNvPr>
          <p:cNvSpPr txBox="1"/>
          <p:nvPr/>
        </p:nvSpPr>
        <p:spPr>
          <a:xfrm>
            <a:off x="297181" y="2511813"/>
            <a:ext cx="2941319" cy="3126987"/>
          </a:xfrm>
          <a:prstGeom prst="rect">
            <a:avLst/>
          </a:prstGeom>
        </p:spPr>
        <p:txBody>
          <a:bodyPr vert="horz" lIns="91440" tIns="45720" rIns="91440" bIns="45720" rtlCol="0">
            <a:normAutofit/>
          </a:bodyPr>
          <a:lstStyle/>
          <a:p>
            <a:pPr defTabSz="914400">
              <a:spcBef>
                <a:spcPts val="1400"/>
              </a:spcBef>
              <a:defRPr/>
            </a:pPr>
            <a:r>
              <a:rPr kumimoji="0" lang="en-US" b="0" i="0" u="none" strike="noStrike" kern="1200" cap="none" spc="0" normalizeH="0" baseline="0" noProof="0" dirty="0">
                <a:ln>
                  <a:noFill/>
                </a:ln>
                <a:solidFill>
                  <a:schemeClr val="bg1"/>
                </a:solidFill>
                <a:effectLst/>
                <a:uLnTx/>
                <a:uFillTx/>
                <a:latin typeface="+mn-lt"/>
                <a:ea typeface="+mn-ea"/>
                <a:cs typeface="+mn-cs"/>
              </a:rPr>
              <a:t>A parent mentor I spoke to uses the split star to identify where a child is now and to help prepare for needs and opportunities in the future.</a:t>
            </a:r>
          </a:p>
        </p:txBody>
      </p:sp>
    </p:spTree>
    <p:extLst>
      <p:ext uri="{BB962C8B-B14F-4D97-AF65-F5344CB8AC3E}">
        <p14:creationId xmlns:p14="http://schemas.microsoft.com/office/powerpoint/2010/main" val="1707627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9C43-6C4A-4F4D-AE95-6308E7809F6C}"/>
              </a:ext>
            </a:extLst>
          </p:cNvPr>
          <p:cNvSpPr>
            <a:spLocks noGrp="1"/>
          </p:cNvSpPr>
          <p:nvPr>
            <p:ph type="title"/>
          </p:nvPr>
        </p:nvSpPr>
        <p:spPr>
          <a:xfrm>
            <a:off x="302343" y="280458"/>
            <a:ext cx="8627806" cy="818092"/>
          </a:xfrm>
        </p:spPr>
        <p:txBody>
          <a:bodyPr/>
          <a:lstStyle/>
          <a:p>
            <a:r>
              <a:rPr lang="en-US" dirty="0"/>
              <a:t> </a:t>
            </a:r>
          </a:p>
        </p:txBody>
      </p:sp>
      <p:pic>
        <p:nvPicPr>
          <p:cNvPr id="5" name="Content Placeholder 4">
            <a:extLst>
              <a:ext uri="{FF2B5EF4-FFF2-40B4-BE49-F238E27FC236}">
                <a16:creationId xmlns:a16="http://schemas.microsoft.com/office/drawing/2014/main" id="{FAF70BEC-F5E3-4D81-8014-C9BD31B54D93}"/>
              </a:ext>
            </a:extLst>
          </p:cNvPr>
          <p:cNvPicPr>
            <a:picLocks noGrp="1" noChangeAspect="1"/>
          </p:cNvPicPr>
          <p:nvPr>
            <p:ph idx="1"/>
          </p:nvPr>
        </p:nvPicPr>
        <p:blipFill>
          <a:blip r:embed="rId2"/>
          <a:stretch>
            <a:fillRect/>
          </a:stretch>
        </p:blipFill>
        <p:spPr>
          <a:xfrm>
            <a:off x="2011681" y="154728"/>
            <a:ext cx="4834890" cy="6236202"/>
          </a:xfrm>
        </p:spPr>
      </p:pic>
    </p:spTree>
    <p:extLst>
      <p:ext uri="{BB962C8B-B14F-4D97-AF65-F5344CB8AC3E}">
        <p14:creationId xmlns:p14="http://schemas.microsoft.com/office/powerpoint/2010/main" val="1307420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16" y="179497"/>
            <a:ext cx="8289582" cy="1032271"/>
          </a:xfrm>
        </p:spPr>
        <p:txBody>
          <a:bodyPr>
            <a:noAutofit/>
          </a:bodyPr>
          <a:lstStyle/>
          <a:p>
            <a:pPr algn="ctr"/>
            <a:r>
              <a:rPr lang="en-US" dirty="0"/>
              <a:t>WHY We Must </a:t>
            </a:r>
            <a:r>
              <a:rPr lang="en-US"/>
              <a:t>Think     Differently </a:t>
            </a:r>
            <a:r>
              <a:rPr lang="en-US" dirty="0"/>
              <a:t>About Supports</a:t>
            </a:r>
          </a:p>
        </p:txBody>
      </p:sp>
      <p:grpSp>
        <p:nvGrpSpPr>
          <p:cNvPr id="14" name="Group 13"/>
          <p:cNvGrpSpPr/>
          <p:nvPr/>
        </p:nvGrpSpPr>
        <p:grpSpPr>
          <a:xfrm>
            <a:off x="486137" y="2064647"/>
            <a:ext cx="8115961" cy="3741792"/>
            <a:chOff x="2784086" y="2821652"/>
            <a:chExt cx="6032144" cy="2967560"/>
          </a:xfrm>
        </p:grpSpPr>
        <p:sp>
          <p:nvSpPr>
            <p:cNvPr id="18" name="Right Triangle 17"/>
            <p:cNvSpPr/>
            <p:nvPr/>
          </p:nvSpPr>
          <p:spPr>
            <a:xfrm rot="10800000" flipH="1">
              <a:off x="2784086" y="2856578"/>
              <a:ext cx="6017330" cy="2932634"/>
            </a:xfrm>
            <a:prstGeom prst="rtTriangle">
              <a:avLst/>
            </a:prstGeom>
            <a:solidFill>
              <a:schemeClr val="accent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19" name="Straight Connector 18"/>
            <p:cNvCxnSpPr/>
            <p:nvPr/>
          </p:nvCxnSpPr>
          <p:spPr>
            <a:xfrm>
              <a:off x="6007672" y="2821652"/>
              <a:ext cx="12566" cy="1501243"/>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37321" y="2857775"/>
              <a:ext cx="2788994" cy="659051"/>
            </a:xfrm>
            <a:prstGeom prst="rect">
              <a:avLst/>
            </a:prstGeom>
            <a:noFill/>
          </p:spPr>
          <p:txBody>
            <a:bodyPr wrap="square" rtlCol="0">
              <a:spAutoFit/>
            </a:bodyPr>
            <a:lstStyle/>
            <a:p>
              <a:pPr algn="ctr"/>
              <a:r>
                <a:rPr lang="en-US" sz="4800" dirty="0">
                  <a:solidFill>
                    <a:prstClr val="white"/>
                  </a:solidFill>
                  <a:latin typeface="Tw Cen MT"/>
                </a:rPr>
                <a:t>75%</a:t>
              </a:r>
            </a:p>
          </p:txBody>
        </p:sp>
        <p:sp>
          <p:nvSpPr>
            <p:cNvPr id="24" name="Right Triangle 23"/>
            <p:cNvSpPr/>
            <p:nvPr/>
          </p:nvSpPr>
          <p:spPr>
            <a:xfrm flipV="1">
              <a:off x="6029955" y="2856577"/>
              <a:ext cx="2786275" cy="137448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5" name="TextBox 24"/>
            <p:cNvSpPr txBox="1"/>
            <p:nvPr/>
          </p:nvSpPr>
          <p:spPr>
            <a:xfrm>
              <a:off x="6113186" y="2852105"/>
              <a:ext cx="1467892" cy="659051"/>
            </a:xfrm>
            <a:prstGeom prst="rect">
              <a:avLst/>
            </a:prstGeom>
            <a:noFill/>
          </p:spPr>
          <p:txBody>
            <a:bodyPr wrap="square" rtlCol="0">
              <a:spAutoFit/>
            </a:bodyPr>
            <a:lstStyle/>
            <a:p>
              <a:pPr algn="ctr"/>
              <a:r>
                <a:rPr lang="en-US" sz="4800" dirty="0">
                  <a:solidFill>
                    <a:prstClr val="white"/>
                  </a:solidFill>
                  <a:latin typeface="Tw Cen MT"/>
                </a:rPr>
                <a:t>25%</a:t>
              </a:r>
            </a:p>
          </p:txBody>
        </p:sp>
      </p:grpSp>
      <p:sp>
        <p:nvSpPr>
          <p:cNvPr id="5" name="TextBox 4"/>
          <p:cNvSpPr txBox="1"/>
          <p:nvPr/>
        </p:nvSpPr>
        <p:spPr>
          <a:xfrm>
            <a:off x="5208329" y="4179108"/>
            <a:ext cx="3728002" cy="1200329"/>
          </a:xfrm>
          <a:prstGeom prst="rect">
            <a:avLst/>
          </a:prstGeom>
          <a:noFill/>
        </p:spPr>
        <p:txBody>
          <a:bodyPr wrap="square" rtlCol="0">
            <a:spAutoFit/>
          </a:bodyPr>
          <a:lstStyle/>
          <a:p>
            <a:r>
              <a:rPr lang="en-US" dirty="0"/>
              <a:t>ONLY 25% OF PEOPLE WITH IDD ACCESS FORMAL OR PAID SUPPORTS WITHIN THE DD SYSTEM</a:t>
            </a:r>
          </a:p>
          <a:p>
            <a:pPr marL="285750" indent="-285750">
              <a:buFont typeface="Arial" charset="0"/>
              <a:buChar char="•"/>
            </a:pPr>
            <a:endParaRPr lang="en-US" dirty="0"/>
          </a:p>
        </p:txBody>
      </p:sp>
      <p:sp>
        <p:nvSpPr>
          <p:cNvPr id="4" name="Down Arrow 3"/>
          <p:cNvSpPr/>
          <p:nvPr/>
        </p:nvSpPr>
        <p:spPr>
          <a:xfrm rot="9427628">
            <a:off x="3373737" y="4474510"/>
            <a:ext cx="564189" cy="1105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6694704" y="2957739"/>
            <a:ext cx="591698" cy="11739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54080" y="5530847"/>
            <a:ext cx="3691690" cy="677108"/>
          </a:xfrm>
          <a:prstGeom prst="rect">
            <a:avLst/>
          </a:prstGeom>
          <a:noFill/>
        </p:spPr>
        <p:txBody>
          <a:bodyPr wrap="square" rtlCol="0">
            <a:spAutoFit/>
          </a:bodyPr>
          <a:lstStyle/>
          <a:p>
            <a:r>
              <a:rPr lang="en-US" dirty="0"/>
              <a:t>WHAT ABOUT THE OTHER 75%</a:t>
            </a:r>
            <a:r>
              <a:rPr lang="en-US" sz="2000" dirty="0"/>
              <a:t>?</a:t>
            </a:r>
          </a:p>
          <a:p>
            <a:pPr marL="285750" indent="-285750">
              <a:buFont typeface="Arial" charset="0"/>
              <a:buChar char="•"/>
            </a:pPr>
            <a:endParaRPr lang="en-US"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1204" y="1430931"/>
            <a:ext cx="243047" cy="592755"/>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5282" y="1430931"/>
            <a:ext cx="243047" cy="592755"/>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1927" y="1430931"/>
            <a:ext cx="243047" cy="592755"/>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2649" y="1430931"/>
            <a:ext cx="243047" cy="592755"/>
          </a:xfrm>
          <a:prstGeom prst="rect">
            <a:avLst/>
          </a:prstGeom>
          <a:noFill/>
        </p:spPr>
      </p:pic>
    </p:spTree>
    <p:extLst>
      <p:ext uri="{BB962C8B-B14F-4D97-AF65-F5344CB8AC3E}">
        <p14:creationId xmlns:p14="http://schemas.microsoft.com/office/powerpoint/2010/main" val="1137605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B4BB-EFA1-476D-82F5-6D1B73A0C635}"/>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151EF7D2-5FFE-470C-BB59-28AE3311C50B}"/>
              </a:ext>
            </a:extLst>
          </p:cNvPr>
          <p:cNvPicPr>
            <a:picLocks noGrp="1" noChangeAspect="1"/>
          </p:cNvPicPr>
          <p:nvPr>
            <p:ph idx="1"/>
          </p:nvPr>
        </p:nvPicPr>
        <p:blipFill>
          <a:blip r:embed="rId2"/>
          <a:stretch>
            <a:fillRect/>
          </a:stretch>
        </p:blipFill>
        <p:spPr>
          <a:xfrm>
            <a:off x="339581" y="544232"/>
            <a:ext cx="8804419" cy="5296498"/>
          </a:xfrm>
        </p:spPr>
      </p:pic>
    </p:spTree>
    <p:extLst>
      <p:ext uri="{BB962C8B-B14F-4D97-AF65-F5344CB8AC3E}">
        <p14:creationId xmlns:p14="http://schemas.microsoft.com/office/powerpoint/2010/main" val="1994416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8680-64F7-4656-AEA5-15B0C3423C33}"/>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ACCABC3C-C99A-467E-9BDA-73F7244FB0B5}"/>
              </a:ext>
            </a:extLst>
          </p:cNvPr>
          <p:cNvPicPr>
            <a:picLocks noGrp="1" noChangeAspect="1"/>
          </p:cNvPicPr>
          <p:nvPr>
            <p:ph idx="1"/>
          </p:nvPr>
        </p:nvPicPr>
        <p:blipFill>
          <a:blip r:embed="rId3"/>
          <a:stretch>
            <a:fillRect/>
          </a:stretch>
        </p:blipFill>
        <p:spPr>
          <a:xfrm>
            <a:off x="213851" y="1035579"/>
            <a:ext cx="8716104" cy="4639310"/>
          </a:xfrm>
        </p:spPr>
      </p:pic>
    </p:spTree>
    <p:extLst>
      <p:ext uri="{BB962C8B-B14F-4D97-AF65-F5344CB8AC3E}">
        <p14:creationId xmlns:p14="http://schemas.microsoft.com/office/powerpoint/2010/main" val="149427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854200" y="-2428875"/>
            <a:ext cx="9418638" cy="87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25950" y="274638"/>
            <a:ext cx="42926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5">
            <a:extLst>
              <a:ext uri="{28A0092B-C50C-407E-A947-70E740481C1C}">
                <a14:useLocalDpi xmlns:a14="http://schemas.microsoft.com/office/drawing/2010/main"/>
              </a:ext>
            </a:extLst>
          </a:blip>
          <a:srcRect/>
          <a:stretch>
            <a:fillRect/>
          </a:stretch>
        </p:blipFill>
        <p:spPr>
          <a:xfrm>
            <a:off x="4133850" y="-14288"/>
            <a:ext cx="4867275" cy="4846638"/>
          </a:xfrm>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91063" y="649288"/>
            <a:ext cx="3668712"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657850" y="150971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323013" y="2020888"/>
            <a:ext cx="498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29"/>
          <p:cNvCxnSpPr>
            <a:cxnSpLocks noChangeShapeType="1"/>
          </p:cNvCxnSpPr>
          <p:nvPr/>
        </p:nvCxnSpPr>
        <p:spPr bwMode="auto">
          <a:xfrm flipV="1">
            <a:off x="349250" y="3259138"/>
            <a:ext cx="3932238" cy="2011362"/>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2" name="Group 21"/>
          <p:cNvGrpSpPr>
            <a:grpSpLocks/>
          </p:cNvGrpSpPr>
          <p:nvPr/>
        </p:nvGrpSpPr>
        <p:grpSpPr bwMode="auto">
          <a:xfrm>
            <a:off x="339725" y="5254625"/>
            <a:ext cx="4089400" cy="719138"/>
            <a:chOff x="339001" y="5254257"/>
            <a:chExt cx="4090124" cy="719245"/>
          </a:xfrm>
        </p:grpSpPr>
        <p:pic>
          <p:nvPicPr>
            <p:cNvPr id="13321" name="Picture 1" descr="baby-blu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9001" y="5367292"/>
              <a:ext cx="609737" cy="60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 descr="early-childhood-blu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32578" y="5302250"/>
              <a:ext cx="656270" cy="6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7" descr="school-reddish"/>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17853" y="5329736"/>
              <a:ext cx="609736" cy="60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0" descr="transition-pink"/>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2345" y="5292180"/>
              <a:ext cx="623270" cy="6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6" descr="old-gold"/>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774921" y="5254257"/>
              <a:ext cx="654204" cy="65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3" descr="adult--gold"/>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34278" y="5280124"/>
              <a:ext cx="682146" cy="66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438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0413" y="3498850"/>
            <a:ext cx="1328737" cy="1027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pic>
        <p:nvPicPr>
          <p:cNvPr id="87042" name="Content Placeholder 11"/>
          <p:cNvPicPr>
            <a:picLocks noGrp="1" noChangeAspect="1"/>
          </p:cNvPicPr>
          <p:nvPr>
            <p:ph idx="1"/>
          </p:nvPr>
        </p:nvPicPr>
        <p:blipFill>
          <a:blip r:embed="rId4" cstate="print">
            <a:extLst>
              <a:ext uri="{28A0092B-C50C-407E-A947-70E740481C1C}">
                <a14:useLocalDpi xmlns:a14="http://schemas.microsoft.com/office/drawing/2010/main"/>
              </a:ext>
            </a:extLst>
          </a:blip>
          <a:srcRect/>
          <a:stretch>
            <a:fillRect/>
          </a:stretch>
        </p:blipFill>
        <p:spPr>
          <a:xfrm>
            <a:off x="271463" y="3924300"/>
            <a:ext cx="1017587" cy="1317625"/>
          </a:xfrm>
          <a:ln w="3175">
            <a:solidFill>
              <a:schemeClr val="tx1"/>
            </a:solidFill>
            <a:miter lim="800000"/>
            <a:headEnd/>
            <a:tailEnd/>
          </a:ln>
        </p:spPr>
      </p:pic>
      <p:sp>
        <p:nvSpPr>
          <p:cNvPr id="8" name="Title 7"/>
          <p:cNvSpPr>
            <a:spLocks noGrp="1"/>
          </p:cNvSpPr>
          <p:nvPr>
            <p:ph type="title"/>
          </p:nvPr>
        </p:nvSpPr>
        <p:spPr>
          <a:xfrm>
            <a:off x="370490" y="-195263"/>
            <a:ext cx="8405210" cy="1509713"/>
          </a:xfrm>
        </p:spPr>
        <p:txBody>
          <a:bodyPr/>
          <a:lstStyle/>
          <a:p>
            <a:pPr algn="ctr">
              <a:defRPr/>
            </a:pPr>
            <a:r>
              <a:rPr lang="en-US" dirty="0" err="1"/>
              <a:t>lifecoursetools.com</a:t>
            </a:r>
            <a:r>
              <a:rPr lang="en-US" dirty="0"/>
              <a:t> </a:t>
            </a:r>
          </a:p>
        </p:txBody>
      </p:sp>
      <p:sp>
        <p:nvSpPr>
          <p:cNvPr id="10" name="Triangle 9"/>
          <p:cNvSpPr/>
          <p:nvPr/>
        </p:nvSpPr>
        <p:spPr>
          <a:xfrm>
            <a:off x="2955925" y="2439988"/>
            <a:ext cx="3009900" cy="2400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7045"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84625" y="1682750"/>
            <a:ext cx="952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Content Placeholder 4" descr="systems-icon.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48313" y="4365625"/>
            <a:ext cx="9382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7047"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366963" y="43656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Content Placeholder 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724275" y="3114675"/>
            <a:ext cx="15240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Box 1"/>
          <p:cNvSpPr txBox="1">
            <a:spLocks noChangeArrowheads="1"/>
          </p:cNvSpPr>
          <p:nvPr/>
        </p:nvSpPr>
        <p:spPr bwMode="auto">
          <a:xfrm>
            <a:off x="5272088" y="2652713"/>
            <a:ext cx="2930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dirty="0"/>
              <a:t>Self-Advocate </a:t>
            </a:r>
          </a:p>
          <a:p>
            <a:pPr algn="ctr"/>
            <a:r>
              <a:rPr lang="en-US" altLang="x-none" dirty="0"/>
              <a:t>Tools &amp; Resources</a:t>
            </a:r>
          </a:p>
          <a:p>
            <a:pPr algn="ctr"/>
            <a:endParaRPr lang="en-US" altLang="x-none" dirty="0"/>
          </a:p>
        </p:txBody>
      </p:sp>
      <p:sp>
        <p:nvSpPr>
          <p:cNvPr id="87050" name="TextBox 8"/>
          <p:cNvSpPr txBox="1">
            <a:spLocks noChangeArrowheads="1"/>
          </p:cNvSpPr>
          <p:nvPr/>
        </p:nvSpPr>
        <p:spPr bwMode="auto">
          <a:xfrm>
            <a:off x="-65088" y="5430838"/>
            <a:ext cx="2789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a:t>Family Perspective </a:t>
            </a:r>
          </a:p>
          <a:p>
            <a:pPr algn="ctr"/>
            <a:r>
              <a:rPr lang="en-US" altLang="x-none"/>
              <a:t>Tools</a:t>
            </a:r>
          </a:p>
        </p:txBody>
      </p:sp>
      <p:sp>
        <p:nvSpPr>
          <p:cNvPr id="87051" name="TextBox 10"/>
          <p:cNvSpPr txBox="1">
            <a:spLocks noChangeArrowheads="1"/>
          </p:cNvSpPr>
          <p:nvPr/>
        </p:nvSpPr>
        <p:spPr bwMode="auto">
          <a:xfrm>
            <a:off x="6188075" y="5430838"/>
            <a:ext cx="2544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a:t>Formal Planning </a:t>
            </a:r>
          </a:p>
          <a:p>
            <a:pPr algn="ctr"/>
            <a:r>
              <a:rPr lang="en-US" altLang="x-none"/>
              <a:t>Tools and Forms</a:t>
            </a:r>
          </a:p>
        </p:txBody>
      </p:sp>
      <p:pic>
        <p:nvPicPr>
          <p:cNvPr id="87052" name="Content Placeholder 4"/>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3413" y="4325938"/>
            <a:ext cx="1628775" cy="1055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
        <p:nvSpPr>
          <p:cNvPr id="87053" name="Text Placeholder 10"/>
          <p:cNvSpPr txBox="1">
            <a:spLocks/>
          </p:cNvSpPr>
          <p:nvPr/>
        </p:nvSpPr>
        <p:spPr bwMode="auto">
          <a:xfrm>
            <a:off x="296863" y="2511425"/>
            <a:ext cx="294163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charset="2"/>
              <a:buChar char="¥"/>
              <a:defRPr sz="2400">
                <a:solidFill>
                  <a:srgbClr val="262626"/>
                </a:solidFill>
                <a:latin typeface="Tw Cen MT" charset="0"/>
              </a:defRPr>
            </a:lvl1pPr>
            <a:lvl2pPr indent="-228600">
              <a:lnSpc>
                <a:spcPct val="85000"/>
              </a:lnSpc>
              <a:spcBef>
                <a:spcPts val="600"/>
              </a:spcBef>
              <a:buSzPct val="50000"/>
              <a:buFont typeface="Wingdings" charset="2"/>
              <a:buChar char="«"/>
              <a:defRPr sz="2400">
                <a:solidFill>
                  <a:srgbClr val="262626"/>
                </a:solidFill>
                <a:latin typeface="Tw Cen MT" charset="0"/>
              </a:defRPr>
            </a:lvl2pPr>
            <a:lvl3pPr marL="685800" indent="-228600">
              <a:lnSpc>
                <a:spcPct val="85000"/>
              </a:lnSpc>
              <a:spcBef>
                <a:spcPts val="600"/>
              </a:spcBef>
              <a:buFont typeface="Arial" charset="0"/>
              <a:buChar char="•"/>
              <a:defRPr sz="2000">
                <a:solidFill>
                  <a:srgbClr val="262626"/>
                </a:solidFill>
                <a:latin typeface="Tw Cen MT" charset="0"/>
              </a:defRPr>
            </a:lvl3pPr>
            <a:lvl4pPr marL="914400" indent="-228600">
              <a:lnSpc>
                <a:spcPct val="85000"/>
              </a:lnSpc>
              <a:spcBef>
                <a:spcPts val="600"/>
              </a:spcBef>
              <a:buFont typeface="Courier New" charset="0"/>
              <a:buChar char="o"/>
              <a:defRPr>
                <a:solidFill>
                  <a:srgbClr val="262626"/>
                </a:solidFill>
                <a:latin typeface="Tw Cen MT" charset="0"/>
              </a:defRPr>
            </a:lvl4pPr>
            <a:lvl5pPr marL="1143000" indent="-228600">
              <a:lnSpc>
                <a:spcPct val="85000"/>
              </a:lnSpc>
              <a:spcBef>
                <a:spcPts val="600"/>
              </a:spcBef>
              <a:buFont typeface="Wingdings" charset="2"/>
              <a:buChar char="§"/>
              <a:defRPr>
                <a:solidFill>
                  <a:srgbClr val="262626"/>
                </a:solidFill>
                <a:latin typeface="Tw Cen MT" charset="0"/>
              </a:defRPr>
            </a:lvl5pPr>
            <a:lvl6pPr marL="16002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6pPr>
            <a:lvl7pPr marL="20574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7pPr>
            <a:lvl8pPr marL="25146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8pPr>
            <a:lvl9pPr marL="29718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9pPr>
          </a:lstStyle>
          <a:p>
            <a:pPr eaLnBrk="1" hangingPunct="1">
              <a:lnSpc>
                <a:spcPct val="100000"/>
              </a:lnSpc>
              <a:spcBef>
                <a:spcPct val="0"/>
              </a:spcBef>
              <a:buSzTx/>
              <a:buFontTx/>
              <a:buNone/>
            </a:pPr>
            <a:endParaRPr lang="x-none" altLang="x-none"/>
          </a:p>
        </p:txBody>
      </p:sp>
      <p:pic>
        <p:nvPicPr>
          <p:cNvPr id="87054" name="Picture 2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411788" y="1287463"/>
            <a:ext cx="1046162" cy="134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55" name="Content Placeholder 9"/>
          <p:cNvPicPr>
            <a:picLocks noChangeAspect="1"/>
          </p:cNvPicPr>
          <p:nvPr/>
        </p:nvPicPr>
        <p:blipFill>
          <a:blip r:embed="rId11" cstate="print">
            <a:extLst>
              <a:ext uri="{28A0092B-C50C-407E-A947-70E740481C1C}">
                <a14:useLocalDpi xmlns:a14="http://schemas.microsoft.com/office/drawing/2010/main"/>
              </a:ext>
            </a:extLst>
          </a:blip>
          <a:srcRect b="-1093"/>
          <a:stretch>
            <a:fillRect/>
          </a:stretch>
        </p:blipFill>
        <p:spPr bwMode="auto">
          <a:xfrm>
            <a:off x="6188075" y="1036638"/>
            <a:ext cx="1123950" cy="145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6" name="Picture 11"/>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6554788" y="1500188"/>
            <a:ext cx="149701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3"/>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51738" y="3683000"/>
            <a:ext cx="977900"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8" name="Picture 22"/>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846888" y="4044950"/>
            <a:ext cx="911225"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9" name="Picture 4"/>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366000" y="4359275"/>
            <a:ext cx="1504950" cy="96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21"/>
          <p:cNvSpPr txBox="1">
            <a:spLocks noChangeArrowheads="1"/>
          </p:cNvSpPr>
          <p:nvPr/>
        </p:nvSpPr>
        <p:spPr bwMode="auto">
          <a:xfrm>
            <a:off x="254794" y="1371421"/>
            <a:ext cx="33948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b="1" dirty="0"/>
              <a:t>Planning for Life Outcomes and/or </a:t>
            </a:r>
          </a:p>
          <a:p>
            <a:pPr algn="ctr"/>
            <a:r>
              <a:rPr lang="en-US" altLang="x-none" b="1" dirty="0"/>
              <a:t>Service Planning</a:t>
            </a:r>
          </a:p>
          <a:p>
            <a:pPr algn="ctr"/>
            <a:endParaRPr lang="en-US" altLang="x-none" b="1" dirty="0"/>
          </a:p>
        </p:txBody>
      </p:sp>
      <p:sp>
        <p:nvSpPr>
          <p:cNvPr id="2" name="TextBox 1"/>
          <p:cNvSpPr txBox="1"/>
          <p:nvPr/>
        </p:nvSpPr>
        <p:spPr>
          <a:xfrm flipH="1">
            <a:off x="3182778" y="5848627"/>
            <a:ext cx="2546669" cy="369332"/>
          </a:xfrm>
          <a:prstGeom prst="rect">
            <a:avLst/>
          </a:prstGeom>
          <a:noFill/>
          <a:ln>
            <a:solidFill>
              <a:schemeClr val="accent1"/>
            </a:solidFill>
          </a:ln>
        </p:spPr>
        <p:txBody>
          <a:bodyPr wrap="square" rtlCol="0">
            <a:spAutoFit/>
          </a:bodyPr>
          <a:lstStyle/>
          <a:p>
            <a:pPr algn="ctr"/>
            <a:r>
              <a:rPr lang="en-US" dirty="0"/>
              <a:t>800-444-0821</a:t>
            </a:r>
          </a:p>
        </p:txBody>
      </p:sp>
    </p:spTree>
    <p:extLst>
      <p:ext uri="{BB962C8B-B14F-4D97-AF65-F5344CB8AC3E}">
        <p14:creationId xmlns:p14="http://schemas.microsoft.com/office/powerpoint/2010/main" val="1858659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A8CB4-D024-144D-B848-64BA63803497}"/>
              </a:ext>
            </a:extLst>
          </p:cNvPr>
          <p:cNvSpPr>
            <a:spLocks noGrp="1"/>
          </p:cNvSpPr>
          <p:nvPr>
            <p:ph type="title"/>
          </p:nvPr>
        </p:nvSpPr>
        <p:spPr>
          <a:xfrm>
            <a:off x="855731" y="1144744"/>
            <a:ext cx="5915025" cy="528696"/>
          </a:xfrm>
        </p:spPr>
        <p:txBody>
          <a:bodyPr>
            <a:normAutofit fontScale="90000"/>
          </a:bodyPr>
          <a:lstStyle/>
          <a:p>
            <a:r>
              <a:rPr lang="en-US" dirty="0"/>
              <a:t>RESOURCES:</a:t>
            </a:r>
          </a:p>
        </p:txBody>
      </p:sp>
      <p:sp>
        <p:nvSpPr>
          <p:cNvPr id="4" name="Slide Number Placeholder 3">
            <a:extLst>
              <a:ext uri="{FF2B5EF4-FFF2-40B4-BE49-F238E27FC236}">
                <a16:creationId xmlns:a16="http://schemas.microsoft.com/office/drawing/2014/main" id="{280E7443-C181-9E4E-961E-3F60E44CC284}"/>
              </a:ext>
            </a:extLst>
          </p:cNvPr>
          <p:cNvSpPr>
            <a:spLocks noGrp="1"/>
          </p:cNvSpPr>
          <p:nvPr>
            <p:ph type="sldNum" sz="quarter" idx="4294967295"/>
          </p:nvPr>
        </p:nvSpPr>
        <p:spPr/>
        <p:txBody>
          <a:bodyPr/>
          <a:lstStyle/>
          <a:p>
            <a:pPr defTabSz="342892"/>
            <a:endParaRPr lang="en-US" dirty="0">
              <a:solidFill>
                <a:prstClr val="black"/>
              </a:solidFill>
              <a:latin typeface="Tw Cen M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188" y="3353953"/>
            <a:ext cx="1712177" cy="17121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850" y="1276751"/>
            <a:ext cx="2379867" cy="1608462"/>
          </a:xfrm>
          <a:prstGeom prst="rect">
            <a:avLst/>
          </a:prstGeom>
        </p:spPr>
      </p:pic>
      <p:sp>
        <p:nvSpPr>
          <p:cNvPr id="10" name="TextBox 9">
            <a:extLst>
              <a:ext uri="{FF2B5EF4-FFF2-40B4-BE49-F238E27FC236}">
                <a16:creationId xmlns:a16="http://schemas.microsoft.com/office/drawing/2014/main" id="{41601617-00F2-4CC2-B65C-5852C09EB064}"/>
              </a:ext>
            </a:extLst>
          </p:cNvPr>
          <p:cNvSpPr txBox="1"/>
          <p:nvPr/>
        </p:nvSpPr>
        <p:spPr>
          <a:xfrm>
            <a:off x="5740426" y="2999970"/>
            <a:ext cx="3098951" cy="406778"/>
          </a:xfrm>
          <a:prstGeom prst="rect">
            <a:avLst/>
          </a:prstGeom>
          <a:noFill/>
        </p:spPr>
        <p:txBody>
          <a:bodyPr wrap="square">
            <a:spAutoFit/>
          </a:bodyPr>
          <a:lstStyle/>
          <a:p>
            <a:pPr marL="257168" lvl="1" defTabSz="685783">
              <a:lnSpc>
                <a:spcPct val="85000"/>
              </a:lnSpc>
              <a:spcBef>
                <a:spcPts val="450"/>
              </a:spcBef>
              <a:buSzPct val="50000"/>
              <a:defRPr/>
            </a:pPr>
            <a:r>
              <a:rPr lang="en-US" sz="2400" dirty="0">
                <a:solidFill>
                  <a:prstClr val="black">
                    <a:lumMod val="85000"/>
                    <a:lumOff val="15000"/>
                  </a:prstClr>
                </a:solidFill>
                <a:latin typeface="Tw Cen MT"/>
                <a:hlinkClick r:id="rId5"/>
              </a:rPr>
              <a:t>https://ddc.ohio.gov/</a:t>
            </a:r>
            <a:endParaRPr lang="en-US" sz="2400" dirty="0">
              <a:solidFill>
                <a:prstClr val="black">
                  <a:lumMod val="85000"/>
                  <a:lumOff val="15000"/>
                </a:prstClr>
              </a:solidFill>
              <a:latin typeface="Tw Cen MT"/>
            </a:endParaRPr>
          </a:p>
        </p:txBody>
      </p:sp>
      <p:sp>
        <p:nvSpPr>
          <p:cNvPr id="12" name="TextBox 11">
            <a:extLst>
              <a:ext uri="{FF2B5EF4-FFF2-40B4-BE49-F238E27FC236}">
                <a16:creationId xmlns:a16="http://schemas.microsoft.com/office/drawing/2014/main" id="{D6363E8C-0A98-42E8-A03D-F0B94FBD7E25}"/>
              </a:ext>
            </a:extLst>
          </p:cNvPr>
          <p:cNvSpPr txBox="1"/>
          <p:nvPr/>
        </p:nvSpPr>
        <p:spPr>
          <a:xfrm>
            <a:off x="964973" y="2780637"/>
            <a:ext cx="2438603" cy="461665"/>
          </a:xfrm>
          <a:prstGeom prst="rect">
            <a:avLst/>
          </a:prstGeom>
          <a:noFill/>
        </p:spPr>
        <p:txBody>
          <a:bodyPr wrap="square">
            <a:spAutoFit/>
          </a:bodyPr>
          <a:lstStyle/>
          <a:p>
            <a:r>
              <a:rPr lang="en-US" sz="2400" u="sng" dirty="0">
                <a:solidFill>
                  <a:srgbClr val="0070C0"/>
                </a:solidFill>
              </a:rPr>
              <a:t>www.FRNOhio.org</a:t>
            </a:r>
            <a:endParaRPr lang="en-US" sz="2400" dirty="0"/>
          </a:p>
        </p:txBody>
      </p:sp>
      <p:sp>
        <p:nvSpPr>
          <p:cNvPr id="14" name="TextBox 13">
            <a:extLst>
              <a:ext uri="{FF2B5EF4-FFF2-40B4-BE49-F238E27FC236}">
                <a16:creationId xmlns:a16="http://schemas.microsoft.com/office/drawing/2014/main" id="{B521F737-EC44-4961-B420-3E7CE07F6653}"/>
              </a:ext>
            </a:extLst>
          </p:cNvPr>
          <p:cNvSpPr txBox="1"/>
          <p:nvPr/>
        </p:nvSpPr>
        <p:spPr>
          <a:xfrm>
            <a:off x="855731" y="5069106"/>
            <a:ext cx="3038019" cy="830997"/>
          </a:xfrm>
          <a:prstGeom prst="rect">
            <a:avLst/>
          </a:prstGeom>
          <a:noFill/>
        </p:spPr>
        <p:txBody>
          <a:bodyPr wrap="square">
            <a:spAutoFit/>
          </a:bodyPr>
          <a:lstStyle/>
          <a:p>
            <a:r>
              <a:rPr lang="en-US" sz="2400" dirty="0">
                <a:hlinkClick r:id="rId6"/>
              </a:rPr>
              <a:t>www.lif</a:t>
            </a:r>
            <a:r>
              <a:rPr lang="en-US" sz="2400" dirty="0">
                <a:hlinkClick r:id="rId7"/>
              </a:rPr>
              <a:t>ecoursetools.com</a:t>
            </a:r>
            <a:endParaRPr lang="en-US" sz="2400" dirty="0"/>
          </a:p>
        </p:txBody>
      </p:sp>
      <p:sp>
        <p:nvSpPr>
          <p:cNvPr id="16" name="TextBox 15">
            <a:extLst>
              <a:ext uri="{FF2B5EF4-FFF2-40B4-BE49-F238E27FC236}">
                <a16:creationId xmlns:a16="http://schemas.microsoft.com/office/drawing/2014/main" id="{3BC1A04A-44B3-4CA1-979D-25E3CFC5A831}"/>
              </a:ext>
            </a:extLst>
          </p:cNvPr>
          <p:cNvSpPr txBox="1"/>
          <p:nvPr/>
        </p:nvSpPr>
        <p:spPr>
          <a:xfrm>
            <a:off x="5537469" y="5057385"/>
            <a:ext cx="2750800" cy="461665"/>
          </a:xfrm>
          <a:prstGeom prst="rect">
            <a:avLst/>
          </a:prstGeom>
          <a:noFill/>
        </p:spPr>
        <p:txBody>
          <a:bodyPr wrap="square">
            <a:spAutoFit/>
          </a:bodyPr>
          <a:lstStyle/>
          <a:p>
            <a:pPr marL="257168" lvl="1"/>
            <a:r>
              <a:rPr lang="en-US" sz="2400" dirty="0"/>
              <a:t> </a:t>
            </a:r>
            <a:r>
              <a:rPr lang="en-US" sz="2400" dirty="0">
                <a:hlinkClick r:id="rId8"/>
              </a:rPr>
              <a:t>www.dodd.org</a:t>
            </a:r>
            <a:endParaRPr lang="en-US" sz="2400" dirty="0"/>
          </a:p>
        </p:txBody>
      </p:sp>
      <p:pic>
        <p:nvPicPr>
          <p:cNvPr id="9" name="Picture 8" descr="Blue text on a white background&#10;&#10;Description automatically generated">
            <a:extLst>
              <a:ext uri="{FF2B5EF4-FFF2-40B4-BE49-F238E27FC236}">
                <a16:creationId xmlns:a16="http://schemas.microsoft.com/office/drawing/2014/main" id="{360ECD1C-ACB9-C5EA-337E-5F830DC3163D}"/>
              </a:ext>
            </a:extLst>
          </p:cNvPr>
          <p:cNvPicPr>
            <a:picLocks noChangeAspect="1"/>
          </p:cNvPicPr>
          <p:nvPr/>
        </p:nvPicPr>
        <p:blipFill>
          <a:blip r:embed="rId9"/>
          <a:stretch>
            <a:fillRect/>
          </a:stretch>
        </p:blipFill>
        <p:spPr>
          <a:xfrm>
            <a:off x="3508942" y="3192382"/>
            <a:ext cx="2489328" cy="660434"/>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34BD741E-9FCB-D34F-803D-392B50244590}"/>
              </a:ext>
            </a:extLst>
          </p:cNvPr>
          <p:cNvPicPr>
            <a:picLocks noChangeAspect="1"/>
          </p:cNvPicPr>
          <p:nvPr/>
        </p:nvPicPr>
        <p:blipFill>
          <a:blip r:embed="rId10"/>
          <a:stretch>
            <a:fillRect/>
          </a:stretch>
        </p:blipFill>
        <p:spPr>
          <a:xfrm>
            <a:off x="5159198" y="4343010"/>
            <a:ext cx="2893567" cy="780536"/>
          </a:xfrm>
          <a:prstGeom prst="rect">
            <a:avLst/>
          </a:prstGeom>
        </p:spPr>
      </p:pic>
      <p:pic>
        <p:nvPicPr>
          <p:cNvPr id="17" name="Picture 16" descr="A close-up of a logo&#10;&#10;Description automatically generated">
            <a:extLst>
              <a:ext uri="{FF2B5EF4-FFF2-40B4-BE49-F238E27FC236}">
                <a16:creationId xmlns:a16="http://schemas.microsoft.com/office/drawing/2014/main" id="{FF162166-F793-63D2-C935-AE77406A033A}"/>
              </a:ext>
            </a:extLst>
          </p:cNvPr>
          <p:cNvPicPr>
            <a:picLocks noChangeAspect="1"/>
          </p:cNvPicPr>
          <p:nvPr/>
        </p:nvPicPr>
        <p:blipFill>
          <a:blip r:embed="rId11"/>
          <a:stretch>
            <a:fillRect/>
          </a:stretch>
        </p:blipFill>
        <p:spPr>
          <a:xfrm>
            <a:off x="796159" y="1768843"/>
            <a:ext cx="3097592" cy="1000449"/>
          </a:xfrm>
          <a:prstGeom prst="rect">
            <a:avLst/>
          </a:prstGeom>
        </p:spPr>
      </p:pic>
      <p:sp>
        <p:nvSpPr>
          <p:cNvPr id="19" name="TextBox 18">
            <a:extLst>
              <a:ext uri="{FF2B5EF4-FFF2-40B4-BE49-F238E27FC236}">
                <a16:creationId xmlns:a16="http://schemas.microsoft.com/office/drawing/2014/main" id="{985929EB-E28F-60F4-EFBC-852FD8FE1930}"/>
              </a:ext>
            </a:extLst>
          </p:cNvPr>
          <p:cNvSpPr txBox="1"/>
          <p:nvPr/>
        </p:nvSpPr>
        <p:spPr>
          <a:xfrm>
            <a:off x="3782165" y="3910876"/>
            <a:ext cx="2626518" cy="369332"/>
          </a:xfrm>
          <a:prstGeom prst="rect">
            <a:avLst/>
          </a:prstGeom>
          <a:noFill/>
        </p:spPr>
        <p:txBody>
          <a:bodyPr wrap="square">
            <a:spAutoFit/>
          </a:bodyPr>
          <a:lstStyle/>
          <a:p>
            <a:r>
              <a:rPr lang="en-US" dirty="0">
                <a:solidFill>
                  <a:schemeClr val="accent4">
                    <a:lumMod val="75000"/>
                  </a:schemeClr>
                </a:solidFill>
              </a:rPr>
              <a:t>www.education.ohio.gov</a:t>
            </a:r>
          </a:p>
        </p:txBody>
      </p:sp>
    </p:spTree>
    <p:extLst>
      <p:ext uri="{BB962C8B-B14F-4D97-AF65-F5344CB8AC3E}">
        <p14:creationId xmlns:p14="http://schemas.microsoft.com/office/powerpoint/2010/main" val="1390682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5331938"/>
            <a:ext cx="8043862" cy="1706820"/>
          </a:xfrm>
        </p:spPr>
        <p:txBody>
          <a:bodyPr/>
          <a:lstStyle/>
          <a:p>
            <a:pPr algn="ctr"/>
            <a:r>
              <a:rPr lang="en-US" sz="4800" dirty="0"/>
              <a:t>Please fill out the Post-Survey and Evaluation - Thank You!</a:t>
            </a:r>
          </a:p>
        </p:txBody>
      </p:sp>
      <p:pic>
        <p:nvPicPr>
          <p:cNvPr id="4" name="Picture Placeholder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47298" y="4564"/>
            <a:ext cx="10652085" cy="5327374"/>
          </a:xfrm>
          <a:prstGeom prst="rect">
            <a:avLst/>
          </a:prstGeom>
        </p:spPr>
      </p:pic>
    </p:spTree>
    <p:extLst>
      <p:ext uri="{BB962C8B-B14F-4D97-AF65-F5344CB8AC3E}">
        <p14:creationId xmlns:p14="http://schemas.microsoft.com/office/powerpoint/2010/main" val="1212166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EE20-1343-8AB1-FF9E-D7561CD8E240}"/>
              </a:ext>
            </a:extLst>
          </p:cNvPr>
          <p:cNvSpPr>
            <a:spLocks noGrp="1"/>
          </p:cNvSpPr>
          <p:nvPr>
            <p:ph type="title"/>
          </p:nvPr>
        </p:nvSpPr>
        <p:spPr>
          <a:xfrm>
            <a:off x="287120" y="542282"/>
            <a:ext cx="2928129" cy="1920240"/>
          </a:xfrm>
        </p:spPr>
        <p:txBody>
          <a:bodyPr anchor="ctr">
            <a:normAutofit/>
          </a:bodyPr>
          <a:lstStyle/>
          <a:p>
            <a:r>
              <a:rPr lang="en-US" sz="3300"/>
              <a:t>Please scan and complete the evaluation</a:t>
            </a:r>
          </a:p>
        </p:txBody>
      </p:sp>
      <p:sp>
        <p:nvSpPr>
          <p:cNvPr id="14" name="Text Placeholder 3">
            <a:extLst>
              <a:ext uri="{FF2B5EF4-FFF2-40B4-BE49-F238E27FC236}">
                <a16:creationId xmlns:a16="http://schemas.microsoft.com/office/drawing/2014/main" id="{DA66944C-7737-ED6F-4D47-58D0FAED436A}"/>
              </a:ext>
            </a:extLst>
          </p:cNvPr>
          <p:cNvSpPr>
            <a:spLocks noGrp="1"/>
          </p:cNvSpPr>
          <p:nvPr>
            <p:ph type="body" sz="half" idx="2"/>
          </p:nvPr>
        </p:nvSpPr>
        <p:spPr>
          <a:xfrm>
            <a:off x="297181" y="2511813"/>
            <a:ext cx="2941319" cy="3126987"/>
          </a:xfrm>
        </p:spPr>
        <p:txBody>
          <a:bodyPr>
            <a:normAutofit/>
          </a:bodyPr>
          <a:lstStyle/>
          <a:p>
            <a:r>
              <a:rPr lang="en-US"/>
              <a:t>FRNO is grant funded and these evaluations are essential to our grant’s success.</a:t>
            </a:r>
          </a:p>
        </p:txBody>
      </p:sp>
      <p:pic>
        <p:nvPicPr>
          <p:cNvPr id="6" name="Content Placeholder 5">
            <a:extLst>
              <a:ext uri="{FF2B5EF4-FFF2-40B4-BE49-F238E27FC236}">
                <a16:creationId xmlns:a16="http://schemas.microsoft.com/office/drawing/2014/main" id="{F20C0349-C000-2E40-CA72-5894AF5903E2}"/>
              </a:ext>
            </a:extLst>
          </p:cNvPr>
          <p:cNvPicPr>
            <a:picLocks noGrp="1" noChangeAspect="1"/>
          </p:cNvPicPr>
          <p:nvPr>
            <p:ph idx="1"/>
          </p:nvPr>
        </p:nvPicPr>
        <p:blipFill rotWithShape="1">
          <a:blip r:embed="rId2"/>
          <a:srcRect t="1759"/>
          <a:stretch/>
        </p:blipFill>
        <p:spPr>
          <a:xfrm>
            <a:off x="4431915" y="398507"/>
            <a:ext cx="3514725" cy="3439314"/>
          </a:xfrm>
        </p:spPr>
      </p:pic>
    </p:spTree>
    <p:extLst>
      <p:ext uri="{BB962C8B-B14F-4D97-AF65-F5344CB8AC3E}">
        <p14:creationId xmlns:p14="http://schemas.microsoft.com/office/powerpoint/2010/main" val="97761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72112"/>
            <a:ext cx="7505924" cy="1385887"/>
          </a:xfrm>
        </p:spPr>
        <p:txBody>
          <a:bodyPr>
            <a:noAutofit/>
          </a:bodyPr>
          <a:lstStyle/>
          <a:p>
            <a:r>
              <a:rPr lang="en-US" sz="3800" cap="all" spc="0" dirty="0">
                <a:solidFill>
                  <a:schemeClr val="tx1"/>
                </a:solidFill>
              </a:rPr>
              <a:t>Guiding Principles of the  </a:t>
            </a:r>
            <a:br>
              <a:rPr lang="en-US" sz="3800" cap="all" spc="0" dirty="0">
                <a:solidFill>
                  <a:schemeClr val="tx1"/>
                </a:solidFill>
              </a:rPr>
            </a:br>
            <a:r>
              <a:rPr lang="en-US" sz="3800" cap="all" spc="0" dirty="0">
                <a:solidFill>
                  <a:schemeClr val="tx1"/>
                </a:solidFill>
              </a:rPr>
              <a:t>Charting </a:t>
            </a:r>
            <a:r>
              <a:rPr lang="en-US" sz="3800" cap="all" spc="0">
                <a:solidFill>
                  <a:schemeClr val="tx1"/>
                </a:solidFill>
              </a:rPr>
              <a:t>the      LifeCourse </a:t>
            </a:r>
            <a:r>
              <a:rPr lang="en-US" sz="3800" cap="all" spc="0" dirty="0">
                <a:solidFill>
                  <a:schemeClr val="tx1"/>
                </a:solidFill>
              </a:rPr>
              <a:t>Framework </a:t>
            </a:r>
            <a:endParaRPr lang="en-US" sz="3800" dirty="0">
              <a:solidFill>
                <a:schemeClr val="tx1"/>
              </a:solidFill>
            </a:endParaRPr>
          </a:p>
        </p:txBody>
      </p:sp>
      <p:pic>
        <p:nvPicPr>
          <p:cNvPr id="6" name="Picture Placeholder 5"/>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a:stretch/>
        </p:blipFill>
        <p:spPr/>
      </p:pic>
      <p:sp>
        <p:nvSpPr>
          <p:cNvPr id="5" name="Text Placeholder 2"/>
          <p:cNvSpPr txBox="1">
            <a:spLocks/>
          </p:cNvSpPr>
          <p:nvPr/>
        </p:nvSpPr>
        <p:spPr>
          <a:xfrm>
            <a:off x="2133600" y="6096000"/>
            <a:ext cx="7010400" cy="1143000"/>
          </a:xfrm>
          <a:prstGeom prst="rect">
            <a:avLst/>
          </a:prstGeom>
        </p:spPr>
        <p:txBody>
          <a:bodyPr vert="horz" lIns="91440" tIns="45720" rIns="91440" bIns="45720" rtlCol="0" anchor="t">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endParaRPr lang="en-US" dirty="0">
              <a:solidFill>
                <a:sysClr val="windowText" lastClr="000000"/>
              </a:solidFill>
              <a:latin typeface="Georgia"/>
            </a:endParaRPr>
          </a:p>
        </p:txBody>
      </p:sp>
      <p:sp>
        <p:nvSpPr>
          <p:cNvPr id="7" name="Text Placeholder 4"/>
          <p:cNvSpPr txBox="1">
            <a:spLocks/>
          </p:cNvSpPr>
          <p:nvPr/>
        </p:nvSpPr>
        <p:spPr bwMode="auto">
          <a:xfrm>
            <a:off x="-1433513" y="2665476"/>
            <a:ext cx="77724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Text Placeholder 2"/>
          <p:cNvSpPr txBox="1">
            <a:spLocks/>
          </p:cNvSpPr>
          <p:nvPr/>
        </p:nvSpPr>
        <p:spPr>
          <a:xfrm>
            <a:off x="1998847" y="6134536"/>
            <a:ext cx="7010400" cy="1143000"/>
          </a:xfrm>
          <a:prstGeom prst="rect">
            <a:avLst/>
          </a:prstGeom>
        </p:spPr>
        <p:txBody>
          <a:bodyPr vert="horz" lIns="91440" tIns="45720" rIns="91440" bIns="45720" rtlCol="0" anchor="t">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endParaRPr lang="en-US" dirty="0">
              <a:solidFill>
                <a:sysClr val="windowText" lastClr="000000"/>
              </a:solidFill>
              <a:latin typeface="Georgia"/>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2062" y="5753100"/>
            <a:ext cx="685800" cy="685800"/>
          </a:xfrm>
          <a:prstGeom prst="rect">
            <a:avLst/>
          </a:prstGeom>
        </p:spPr>
      </p:pic>
    </p:spTree>
    <p:extLst>
      <p:ext uri="{BB962C8B-B14F-4D97-AF65-F5344CB8AC3E}">
        <p14:creationId xmlns:p14="http://schemas.microsoft.com/office/powerpoint/2010/main" val="46939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4294967295"/>
          </p:nvPr>
        </p:nvSpPr>
        <p:spPr bwMode="auto">
          <a:xfrm>
            <a:off x="6948488" y="5829300"/>
            <a:ext cx="2195512" cy="1397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fld id="{82ABF04B-5AE5-4CD1-9EDD-2C4B98A81C7A}" type="slidenum">
              <a:rPr lang="en-US" altLang="en-US" sz="1200">
                <a:solidFill>
                  <a:prstClr val="black"/>
                </a:solidFill>
                <a:latin typeface="Trebuchet MS" panose="020B0603020202020204" pitchFamily="34" charset="0"/>
                <a:ea typeface="ＭＳ Ｐゴシック" panose="020B0600070205080204" pitchFamily="34" charset="-128"/>
                <a:cs typeface="Arial" panose="020B0604020202020204" pitchFamily="34" charset="0"/>
              </a:rPr>
              <a:pPr algn="ctr" fontAlgn="base">
                <a:spcBef>
                  <a:spcPct val="0"/>
                </a:spcBef>
                <a:spcAft>
                  <a:spcPct val="0"/>
                </a:spcAft>
                <a:buFontTx/>
                <a:buNone/>
              </a:pPr>
              <a:t>7</a:t>
            </a:fld>
            <a:endParaRPr lang="en-US" altLang="en-US" sz="1200">
              <a:solidFill>
                <a:prstClr val="black"/>
              </a:solidFill>
              <a:latin typeface="Trebuchet MS" panose="020B0603020202020204" pitchFamily="34" charset="0"/>
              <a:ea typeface="ＭＳ Ｐゴシック" panose="020B0600070205080204" pitchFamily="34" charset="-128"/>
              <a:cs typeface="Arial" panose="020B0604020202020204" pitchFamily="34" charset="0"/>
            </a:endParaRPr>
          </a:p>
        </p:txBody>
      </p:sp>
      <p:pic>
        <p:nvPicPr>
          <p:cNvPr id="51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3115" y="1552577"/>
            <a:ext cx="1995487" cy="2867025"/>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0900" y="5248277"/>
            <a:ext cx="2667000" cy="1573213"/>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0"/>
            <a:ext cx="2286000" cy="1524000"/>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3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552575"/>
            <a:ext cx="1828800" cy="2571750"/>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 y="4111625"/>
            <a:ext cx="1812925" cy="2717800"/>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488" name="Picture 10" descr="adult%20residential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78013" y="5241925"/>
            <a:ext cx="2690812" cy="1587500"/>
          </a:xfrm>
          <a:prstGeom prst="rect">
            <a:avLst/>
          </a:prstGeom>
          <a:noFill/>
          <a:ln w="571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7" name="Picture 8" descr="manWomanWithFrui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482850" cy="1524000"/>
          </a:xfrm>
          <a:prstGeom prst="rect">
            <a:avLst/>
          </a:prstGeom>
          <a:noFill/>
          <a:ln w="571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9" name="Picture 16" descr="untitle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61200" y="0"/>
            <a:ext cx="2057400" cy="1524000"/>
          </a:xfrm>
          <a:prstGeom prst="rect">
            <a:avLst/>
          </a:prstGeom>
          <a:noFill/>
          <a:ln w="571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513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86000" y="0"/>
            <a:ext cx="2482850" cy="1524000"/>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0" name="Picture 14" descr="Picture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83425" y="4305300"/>
            <a:ext cx="2035175" cy="2552700"/>
          </a:xfrm>
          <a:prstGeom prst="rect">
            <a:avLst/>
          </a:prstGeom>
          <a:noFill/>
          <a:ln w="571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2301" name="Rectangle 13"/>
          <p:cNvSpPr>
            <a:spLocks noChangeArrowheads="1"/>
          </p:cNvSpPr>
          <p:nvPr/>
        </p:nvSpPr>
        <p:spPr bwMode="auto">
          <a:xfrm>
            <a:off x="1965327" y="1613188"/>
            <a:ext cx="5045075" cy="364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r>
              <a:rPr lang="en-US" altLang="en-US" sz="3300" b="1" dirty="0">
                <a:solidFill>
                  <a:schemeClr val="accent1"/>
                </a:solidFill>
              </a:rPr>
              <a:t>Core Belief: </a:t>
            </a:r>
          </a:p>
          <a:p>
            <a:pPr algn="ctr" defTabSz="914400"/>
            <a:r>
              <a:rPr lang="en-US" altLang="en-US" sz="3300" b="1" dirty="0">
                <a:solidFill>
                  <a:schemeClr val="accent1"/>
                </a:solidFill>
              </a:rPr>
              <a:t>All people and their families have the right to live, love, work, play </a:t>
            </a:r>
          </a:p>
          <a:p>
            <a:pPr algn="ctr" defTabSz="914400"/>
            <a:r>
              <a:rPr lang="en-US" altLang="en-US" sz="3300" b="1" dirty="0">
                <a:solidFill>
                  <a:schemeClr val="accent1"/>
                </a:solidFill>
              </a:rPr>
              <a:t>and pursue their life aspirations in their community. </a:t>
            </a:r>
            <a:endParaRPr lang="en-US" altLang="en-US" sz="3300" dirty="0">
              <a:solidFill>
                <a:schemeClr val="accent1"/>
              </a:solidFill>
            </a:endParaRPr>
          </a:p>
        </p:txBody>
      </p:sp>
    </p:spTree>
    <p:extLst>
      <p:ext uri="{BB962C8B-B14F-4D97-AF65-F5344CB8AC3E}">
        <p14:creationId xmlns:p14="http://schemas.microsoft.com/office/powerpoint/2010/main" val="187137263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083" y="5658402"/>
            <a:ext cx="8633544" cy="1199598"/>
          </a:xfrm>
        </p:spPr>
        <p:txBody>
          <a:bodyPr>
            <a:normAutofit fontScale="90000"/>
          </a:bodyPr>
          <a:lstStyle/>
          <a:p>
            <a:r>
              <a:rPr lang="en-US" sz="4400" dirty="0"/>
              <a:t>Person Within Context </a:t>
            </a:r>
            <a:br>
              <a:rPr lang="en-US" sz="4400" dirty="0"/>
            </a:br>
            <a:r>
              <a:rPr lang="en-US" sz="4400" dirty="0"/>
              <a:t>of Family &amp; Community</a:t>
            </a:r>
            <a:br>
              <a:rPr lang="en-US" dirty="0"/>
            </a:br>
            <a:endParaRPr lang="en-US" dirty="0"/>
          </a:p>
        </p:txBody>
      </p:sp>
      <p:pic>
        <p:nvPicPr>
          <p:cNvPr id="8" name="Picture Placeholder 7" descr="Klebas2.pn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t="9243" b="9243"/>
          <a:stretch>
            <a:fillRect/>
          </a:stretch>
        </p:blipFill>
        <p:spPr/>
      </p:pic>
      <p:sp>
        <p:nvSpPr>
          <p:cNvPr id="5" name="Subtitle 4"/>
          <p:cNvSpPr>
            <a:spLocks noGrp="1"/>
          </p:cNvSpPr>
          <p:nvPr>
            <p:ph type="body" sz="half" idx="2"/>
          </p:nvPr>
        </p:nvSpPr>
        <p:spPr>
          <a:xfrm>
            <a:off x="507492" y="6606828"/>
            <a:ext cx="6922008" cy="251171"/>
          </a:xfrm>
        </p:spPr>
        <p:txBody>
          <a:bodyPr>
            <a:normAutofit fontScale="92500" lnSpcReduction="20000"/>
          </a:bodyPr>
          <a:lstStyle/>
          <a:p>
            <a:r>
              <a:rPr lang="en-US" dirty="0"/>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062" y="5753100"/>
            <a:ext cx="685800" cy="685800"/>
          </a:xfrm>
          <a:prstGeom prst="rect">
            <a:avLst/>
          </a:prstGeom>
        </p:spPr>
      </p:pic>
    </p:spTree>
    <p:extLst>
      <p:ext uri="{BB962C8B-B14F-4D97-AF65-F5344CB8AC3E}">
        <p14:creationId xmlns:p14="http://schemas.microsoft.com/office/powerpoint/2010/main" val="5572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30200" y="255181"/>
            <a:ext cx="8534399" cy="1584252"/>
          </a:xfrm>
        </p:spPr>
        <p:txBody>
          <a:bodyPr>
            <a:noAutofit/>
          </a:bodyPr>
          <a:lstStyle/>
          <a:p>
            <a:pPr algn="ctr"/>
            <a:r>
              <a:rPr lang="en-US" altLang="en-US" sz="4400" dirty="0">
                <a:solidFill>
                  <a:srgbClr val="7030A0"/>
                </a:solidFill>
              </a:rPr>
              <a:t>             </a:t>
            </a:r>
            <a:r>
              <a:rPr lang="en-US" altLang="en-US" sz="4400" dirty="0"/>
              <a:t>ALL individuals Exist within the Context of Family</a:t>
            </a:r>
          </a:p>
        </p:txBody>
      </p:sp>
      <p:sp>
        <p:nvSpPr>
          <p:cNvPr id="33795" name="Content Placeholder 2"/>
          <p:cNvSpPr>
            <a:spLocks noGrp="1"/>
          </p:cNvSpPr>
          <p:nvPr>
            <p:ph sz="half" idx="1"/>
          </p:nvPr>
        </p:nvSpPr>
        <p:spPr>
          <a:xfrm>
            <a:off x="154092" y="2163759"/>
            <a:ext cx="4912241" cy="3393440"/>
          </a:xfrm>
        </p:spPr>
        <p:txBody>
          <a:bodyPr>
            <a:normAutofit/>
          </a:bodyPr>
          <a:lstStyle/>
          <a:p>
            <a:pPr marL="0" indent="-182880">
              <a:lnSpc>
                <a:spcPct val="114000"/>
              </a:lnSpc>
              <a:spcBef>
                <a:spcPct val="0"/>
              </a:spcBef>
              <a:spcAft>
                <a:spcPts val="600"/>
              </a:spcAft>
              <a:buFont typeface="Arial" panose="020B0604020202020204" pitchFamily="34" charset="0"/>
              <a:buChar char="•"/>
            </a:pPr>
            <a:r>
              <a:rPr lang="en-US" altLang="en-US" sz="2400" dirty="0"/>
              <a:t>Family is defined by the individual</a:t>
            </a:r>
          </a:p>
          <a:p>
            <a:pPr marL="182880" indent="-182880">
              <a:spcBef>
                <a:spcPct val="0"/>
              </a:spcBef>
              <a:spcAft>
                <a:spcPts val="600"/>
              </a:spcAft>
              <a:buFont typeface="Arial" panose="020B0604020202020204" pitchFamily="34" charset="0"/>
              <a:buChar char="•"/>
            </a:pPr>
            <a:r>
              <a:rPr lang="en-US" altLang="en-US" sz="2400" dirty="0"/>
              <a:t>Individuals and their family may   need supports that adjust as roles and needs of all members change  </a:t>
            </a:r>
          </a:p>
          <a:p>
            <a:pPr marL="182880" indent="-182880">
              <a:spcBef>
                <a:spcPct val="0"/>
              </a:spcBef>
              <a:spcAft>
                <a:spcPts val="600"/>
              </a:spcAft>
              <a:buFont typeface="Arial" panose="020B0604020202020204" pitchFamily="34" charset="0"/>
              <a:buChar char="•"/>
            </a:pPr>
            <a:r>
              <a:rPr lang="en-US" altLang="en-US" sz="2400" dirty="0"/>
              <a:t>Not dependent upon where the person lives</a:t>
            </a:r>
          </a:p>
        </p:txBody>
      </p:sp>
      <p:sp>
        <p:nvSpPr>
          <p:cNvPr id="2" name="Content Placeholder 1"/>
          <p:cNvSpPr>
            <a:spLocks noGrp="1"/>
          </p:cNvSpPr>
          <p:nvPr>
            <p:ph sz="half" idx="2"/>
          </p:nvPr>
        </p:nvSpPr>
        <p:spPr>
          <a:xfrm>
            <a:off x="5008200" y="1990457"/>
            <a:ext cx="3806190" cy="3767328"/>
          </a:xfrm>
        </p:spPr>
        <p:txBody>
          <a:bodyPr/>
          <a:lstStyle/>
          <a:p>
            <a:pPr marL="0" indent="0">
              <a:buNone/>
            </a:pPr>
            <a:r>
              <a:rPr lang="en-US" dirty="0"/>
              <a:t> </a:t>
            </a:r>
          </a:p>
        </p:txBody>
      </p:sp>
      <p:pic>
        <p:nvPicPr>
          <p:cNvPr id="8" name="Picture 2" descr="C:\Users\stjohnj\AppData\Local\Microsoft\Windows\Temporary Internet Files\Content.Outlook\9N7AETT7\IMG_577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73712" y="4639937"/>
            <a:ext cx="1394232" cy="139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3016" y="377346"/>
            <a:ext cx="1269998" cy="12699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33" y="1839433"/>
            <a:ext cx="3402519" cy="4069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478056"/>
      </p:ext>
    </p:extLst>
  </p:cSld>
  <p:clrMapOvr>
    <a:masterClrMapping/>
  </p:clrMapOvr>
</p:sld>
</file>

<file path=ppt/theme/theme1.xml><?xml version="1.0" encoding="utf-8"?>
<a:theme xmlns:a="http://schemas.openxmlformats.org/drawingml/2006/main" name="1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2.xml><?xml version="1.0" encoding="utf-8"?>
<a:theme xmlns:a="http://schemas.openxmlformats.org/drawingml/2006/main" name="2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3.xml><?xml version="1.0" encoding="utf-8"?>
<a:theme xmlns:a="http://schemas.openxmlformats.org/drawingml/2006/main" name="3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4.xml><?xml version="1.0" encoding="utf-8"?>
<a:theme xmlns:a="http://schemas.openxmlformats.org/drawingml/2006/main" name="4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CoP SLIDES - Save as or Copy the file</Template>
  <TotalTime>5510</TotalTime>
  <Words>5526</Words>
  <Application>Microsoft Office PowerPoint</Application>
  <PresentationFormat>On-screen Show (4:3)</PresentationFormat>
  <Paragraphs>456</Paragraphs>
  <Slides>56</Slides>
  <Notes>49</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56</vt:i4>
      </vt:variant>
    </vt:vector>
  </HeadingPairs>
  <TitlesOfParts>
    <vt:vector size="77" baseType="lpstr">
      <vt:lpstr>ＭＳ Ｐゴシック</vt:lpstr>
      <vt:lpstr>Arial</vt:lpstr>
      <vt:lpstr>Arial Rounded MT Bold</vt:lpstr>
      <vt:lpstr>Calibri</vt:lpstr>
      <vt:lpstr>Courier New</vt:lpstr>
      <vt:lpstr>Garamond</vt:lpstr>
      <vt:lpstr>Georgia</vt:lpstr>
      <vt:lpstr>Gill Sans MT</vt:lpstr>
      <vt:lpstr>Lato Bold</vt:lpstr>
      <vt:lpstr>League Spartan</vt:lpstr>
      <vt:lpstr>Poppins</vt:lpstr>
      <vt:lpstr>Trebuchet MS</vt:lpstr>
      <vt:lpstr>Tw Cen MT</vt:lpstr>
      <vt:lpstr>Tw Cen MT Condensed</vt:lpstr>
      <vt:lpstr>Verdana</vt:lpstr>
      <vt:lpstr>Wingdings</vt:lpstr>
      <vt:lpstr>1_cop-template purple with circles</vt:lpstr>
      <vt:lpstr>2_cop-template purple with circles</vt:lpstr>
      <vt:lpstr>3_cop-template purple with circles</vt:lpstr>
      <vt:lpstr>4_cop-template purple with circles</vt:lpstr>
      <vt:lpstr>Office Theme</vt:lpstr>
      <vt:lpstr>Charting the LifeCourse Parent Mentor Conference</vt:lpstr>
      <vt:lpstr>Today’s Presenter…</vt:lpstr>
      <vt:lpstr>National Community of Practice for Supporting Families</vt:lpstr>
      <vt:lpstr>Charting the LifeCourse….... </vt:lpstr>
      <vt:lpstr>WHY We Must Think     Differently About Supports</vt:lpstr>
      <vt:lpstr>Guiding Principles of the   Charting the      LifeCourse Framework </vt:lpstr>
      <vt:lpstr>PowerPoint Presentation</vt:lpstr>
      <vt:lpstr>Person Within Context  of Family &amp; Community </vt:lpstr>
      <vt:lpstr>             ALL individuals Exist within the Context of Family</vt:lpstr>
      <vt:lpstr>Where do People with I/DD Live?</vt:lpstr>
      <vt:lpstr>What We Want to See…</vt:lpstr>
      <vt:lpstr>Reciprocal Roles of                   ALL Family Members</vt:lpstr>
      <vt:lpstr>Family Life Cycle</vt:lpstr>
      <vt:lpstr>Lifelong Impact of  Family on Individual</vt:lpstr>
      <vt:lpstr>   </vt:lpstr>
      <vt:lpstr>“Good Life for All ”</vt:lpstr>
      <vt:lpstr>Supporting All Team Members</vt:lpstr>
      <vt:lpstr>Policy, Systems &amp; Community Change:   Person-/Family- Centered and Driven</vt:lpstr>
      <vt:lpstr>Partnering with People with Disabilities and their Families</vt:lpstr>
      <vt:lpstr>PowerPoint Presentation</vt:lpstr>
      <vt:lpstr>PowerPoint Presentation</vt:lpstr>
      <vt:lpstr>PowerPoint Presentation</vt:lpstr>
      <vt:lpstr>How did a Parent Mentor use this tool?</vt:lpstr>
      <vt:lpstr>Life Trajectory, Experiences  and Life Stages</vt:lpstr>
      <vt:lpstr>Trajectory: What do I want?</vt:lpstr>
      <vt:lpstr>PowerPoint Presentation</vt:lpstr>
      <vt:lpstr>PowerPoint Presentation</vt:lpstr>
      <vt:lpstr>PowerPoint Presentation</vt:lpstr>
      <vt:lpstr>PowerPoint Presentation</vt:lpstr>
      <vt:lpstr>How did a Parent Mentor use this tool?</vt:lpstr>
      <vt:lpstr>How did a Parent Mentor use this tool?</vt:lpstr>
      <vt:lpstr>Trajectory Across Life Stages  and Life Transitions</vt:lpstr>
      <vt:lpstr>Trajectory Across Life Experiences</vt:lpstr>
      <vt:lpstr>PowerPoint Presentation</vt:lpstr>
      <vt:lpstr>Life Domains, Life Outcomes, and Life Possibilities</vt:lpstr>
      <vt:lpstr>PowerPoint Presentation</vt:lpstr>
      <vt:lpstr>Looking at Life Possibilities </vt:lpstr>
      <vt:lpstr>Types of Support The “3 Buckets”</vt:lpstr>
      <vt:lpstr>Integrated Star for Problem Solving           &amp; Exploring Options </vt:lpstr>
      <vt:lpstr>Charting the LifeCourse         Integrated Supports STAR</vt:lpstr>
      <vt:lpstr>Charting the LifeCourse         Integrated Supports STAR</vt:lpstr>
      <vt:lpstr>Charting the LifeCourse         Integrated Supports STAR</vt:lpstr>
      <vt:lpstr>Charting the LifeCourse         Integrated Supports STAR</vt:lpstr>
      <vt:lpstr>Charting the LifeCourse         Integrated Supports STAR</vt:lpstr>
      <vt:lpstr>Charting the LifeCourse         Integrated Supports STAR</vt:lpstr>
      <vt:lpstr>PowerPoint Presentation</vt:lpstr>
      <vt:lpstr>PowerPoint Presentation</vt:lpstr>
      <vt:lpstr>How did a Parent Mentor use this tool?</vt:lpstr>
      <vt:lpstr> </vt:lpstr>
      <vt:lpstr> </vt:lpstr>
      <vt:lpstr> </vt:lpstr>
      <vt:lpstr>PowerPoint Presentation</vt:lpstr>
      <vt:lpstr>lifecoursetools.com </vt:lpstr>
      <vt:lpstr>RESOURCES:</vt:lpstr>
      <vt:lpstr>Please fill out the Post-Survey and Evaluation - Thank You!</vt:lpstr>
      <vt:lpstr>Please scan and complete the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Manz, Tracey</cp:lastModifiedBy>
  <cp:revision>165</cp:revision>
  <cp:lastPrinted>2022-09-27T15:27:04Z</cp:lastPrinted>
  <dcterms:created xsi:type="dcterms:W3CDTF">2017-02-16T18:36:53Z</dcterms:created>
  <dcterms:modified xsi:type="dcterms:W3CDTF">2024-04-18T21:53:10Z</dcterms:modified>
</cp:coreProperties>
</file>