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9" r:id="rId5"/>
    <p:sldId id="277" r:id="rId6"/>
    <p:sldId id="276" r:id="rId7"/>
    <p:sldId id="282" r:id="rId8"/>
    <p:sldId id="280" r:id="rId9"/>
    <p:sldId id="283" r:id="rId10"/>
    <p:sldId id="284" r:id="rId11"/>
    <p:sldId id="285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>
        <p:scale>
          <a:sx n="100" d="100"/>
          <a:sy n="100" d="100"/>
        </p:scale>
        <p:origin x="154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387B-0776-A694-465D-88D1EABA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261C9-7F66-EED1-17D2-3AD8768E9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B945-EF5C-A304-75C2-35B1C429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3670-2018-CE3A-B344-FE152BA9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1086A-B2D4-4F7B-FF26-725C72A8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A9BF-BE50-F728-09E0-191822F9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3DE50-7AF3-5533-1EE3-13A27B87D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63F4-7D37-F6F8-E9D5-4A25C325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C355-BE5A-C1BB-14BA-111AC919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BF88C-9B45-AC7B-7384-41D84554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A2CD4-33CB-6B87-3482-8777F73CF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5771F-4116-D8A9-2514-2AF5A7B8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07668-58B3-1A9A-F233-F869078A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A9F8-7C02-820C-70E4-D1814739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DB17-BC33-B38A-5274-2586C68F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334D-CA99-46E8-0C8C-C9F7A666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5CD4-2601-2D32-7968-4E143E7E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C46C-BE52-2BEA-F054-296AE7F2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623F8-FBA6-6717-6D8D-8B9C9F03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2CF16-7EE4-494F-B1D1-E39CE265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0BF2-F3DB-6008-F2BE-AAEFD847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C2071-1293-42AE-5FFF-8F1FCC5B9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AAAE-118A-2327-226B-6EEFEB09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E6E5-0137-C8F6-667B-277B6B08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3067-B577-3CEC-7AE1-849871D5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38E9-F4AC-F300-E39B-C45A6DB3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D8AC-800B-892A-1A0F-E44A1FE57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019D4-279A-CC74-49F5-B333685AE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8D923-D4F1-0C43-BB08-6B295A2C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2363F-D48F-F821-8C44-E1E674B2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34419-8789-353A-C5A5-2F061DD1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0107-D5F2-F23C-1BA1-88129222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0CDEC-D635-8BB7-3D32-FE285887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24130-64EF-AB28-CD9F-9EA33AF0A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9A1CD-72D4-576F-5F88-7F5ACC0D0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5D562-9841-878B-53F3-D9F51A2DA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7B642-7143-BB13-CCBB-F6335832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69E35-1351-9AD9-DEC4-3CF42398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964AB-D3DB-E976-1452-4D4E441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722F-FD1F-60FE-126E-2428C9EF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9A368-41F4-FC1A-7C76-DDD845E2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770A7-0FAB-7C34-2542-497FA2B1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2DAEE-A12E-2F7F-598B-68A5DCE7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64424-6521-7673-8A37-87B7A831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6A9C3-2466-E86E-7C79-E23EA11E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51579-FADF-7BD5-F3F0-5D0D31C3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3D66-6CCC-5DD9-9B0A-CAACBB70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3079-0B0D-BB85-420B-38213FC6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33C20-F604-C441-8FB6-FCA8FCDA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E8AAA-E235-9310-25A5-33EA7CC4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811A0-DA3A-A8C5-F308-BE89B5F1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2F47-0E82-D9D6-5052-3109BA9B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0B44-E9B8-49F1-4C29-0F24873E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8F78C-6E1F-71B6-A08A-1BE89C9C3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ACD0A-1305-64FC-6987-3B4EB1C51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F317A-8BD4-0305-110B-F8D9C98A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DB18D-ABA7-39CC-9740-DBB70E30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24171-B0E6-404C-66DA-AAE5B4F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920FB-25FC-48FA-1CAA-CCC305B9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0D63E-4756-A7BD-B9E1-A688A2026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4F1D-E0A2-79AC-8231-FC3773E5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0F-F989-8E43-AAEC-FA917D145C91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3578-3952-6A84-8CA4-B3E2D1344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0EF6-8FBF-E51B-3731-F6A6E758D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5015-B676-F94E-A818-046D2D52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revorproject.org/" TargetMode="External"/><Relationship Id="rId2" Type="http://schemas.openxmlformats.org/officeDocument/2006/relationships/hyperlink" Target="https://suicidepreventionlifelin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09DF8D-DD30-E657-886E-66FE39B258A4}"/>
              </a:ext>
            </a:extLst>
          </p:cNvPr>
          <p:cNvSpPr txBox="1"/>
          <p:nvPr/>
        </p:nvSpPr>
        <p:spPr>
          <a:xfrm>
            <a:off x="3070602" y="2409299"/>
            <a:ext cx="6292913" cy="1682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Positioning Families as Experts: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 Reentry and Postvention Following Hospitalization or Suicide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EE0EC-2B69-0FA3-084F-A371198305B2}"/>
              </a:ext>
            </a:extLst>
          </p:cNvPr>
          <p:cNvSpPr txBox="1"/>
          <p:nvPr/>
        </p:nvSpPr>
        <p:spPr>
          <a:xfrm>
            <a:off x="3370856" y="4366238"/>
            <a:ext cx="5449982" cy="68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Dr. Jamie M. Hall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162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774CAE-FABC-31E5-DCA7-50C5C704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72" y="3058201"/>
            <a:ext cx="445312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 Study Analysis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(Small Groups) </a:t>
            </a:r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4EDFE90D-A582-16AC-4F2C-079A6454E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9341" y="910518"/>
            <a:ext cx="5029200" cy="50292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0584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7711B-60D3-9ED4-5E0C-0AB768B3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Debriefing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(Large Group)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89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Crisis Text Line</a:t>
            </a:r>
            <a:r>
              <a:rPr lang="en-US" sz="1800">
                <a:solidFill>
                  <a:schemeClr val="tx2"/>
                </a:solidFill>
              </a:rPr>
              <a:t>: Text HOME to 741741</a:t>
            </a:r>
          </a:p>
          <a:p>
            <a:pPr lvl="1" fontAlgn="base"/>
            <a:r>
              <a:rPr lang="en-US" sz="1800" i="1">
                <a:solidFill>
                  <a:schemeClr val="tx2"/>
                </a:solidFill>
              </a:rPr>
              <a:t>About</a:t>
            </a:r>
            <a:r>
              <a:rPr lang="en-US" sz="1800">
                <a:solidFill>
                  <a:schemeClr val="tx2"/>
                </a:solidFill>
              </a:rPr>
              <a:t>: 24/7 support for people in crisis by a trained volunteer</a:t>
            </a:r>
            <a:endParaRPr lang="en-US" sz="1800" i="1">
              <a:solidFill>
                <a:schemeClr val="tx2"/>
              </a:solidFill>
            </a:endParaRPr>
          </a:p>
          <a:p>
            <a:r>
              <a:rPr lang="en-US" sz="1800" b="1">
                <a:solidFill>
                  <a:schemeClr val="tx2"/>
                </a:solidFill>
              </a:rPr>
              <a:t>National Suicide Prevention Lifeline (NSPL)</a:t>
            </a:r>
            <a:r>
              <a:rPr lang="en-US" sz="1800">
                <a:solidFill>
                  <a:schemeClr val="tx2"/>
                </a:solidFill>
              </a:rPr>
              <a:t>: 1-800-273-TALK (8255); </a:t>
            </a:r>
            <a:r>
              <a:rPr lang="en-US" sz="1800" u="sng">
                <a:solidFill>
                  <a:schemeClr val="tx2"/>
                </a:solidFill>
                <a:hlinkClick r:id="rId2"/>
              </a:rPr>
              <a:t>https://suicidepreventionlifeline.org/</a:t>
            </a:r>
            <a:endParaRPr lang="en-US" sz="1800">
              <a:solidFill>
                <a:schemeClr val="tx2"/>
              </a:solidFill>
            </a:endParaRPr>
          </a:p>
          <a:p>
            <a:pPr lvl="1" fontAlgn="base"/>
            <a:r>
              <a:rPr lang="en-US" sz="1800" i="1">
                <a:solidFill>
                  <a:schemeClr val="tx2"/>
                </a:solidFill>
              </a:rPr>
              <a:t>About</a:t>
            </a:r>
            <a:r>
              <a:rPr lang="en-US" sz="1800">
                <a:solidFill>
                  <a:schemeClr val="tx2"/>
                </a:solidFill>
              </a:rPr>
              <a:t>: 24/7 support for people in distress, prevention and crisis resources for you or your loved ones</a:t>
            </a:r>
            <a:endParaRPr lang="en-US" sz="1800" i="1">
              <a:solidFill>
                <a:schemeClr val="tx2"/>
              </a:solidFill>
            </a:endParaRPr>
          </a:p>
          <a:p>
            <a:r>
              <a:rPr lang="en-US" sz="1800" b="1">
                <a:solidFill>
                  <a:schemeClr val="tx2"/>
                </a:solidFill>
              </a:rPr>
              <a:t>The Trevor Project (LGBTQIA+)</a:t>
            </a:r>
            <a:r>
              <a:rPr lang="en-US" sz="1800">
                <a:solidFill>
                  <a:schemeClr val="tx2"/>
                </a:solidFill>
              </a:rPr>
              <a:t>: </a:t>
            </a:r>
            <a:r>
              <a:rPr lang="en-US" sz="1800" u="sng">
                <a:solidFill>
                  <a:schemeClr val="tx2"/>
                </a:solidFill>
                <a:hlinkClick r:id="rId3"/>
              </a:rPr>
              <a:t>www.thetrevorproject.org</a:t>
            </a:r>
            <a:endParaRPr lang="en-US" sz="1800">
              <a:solidFill>
                <a:schemeClr val="tx2"/>
              </a:solidFill>
            </a:endParaRPr>
          </a:p>
          <a:p>
            <a:pPr lvl="1" fontAlgn="base"/>
            <a:r>
              <a:rPr lang="en-US" sz="1800" i="1">
                <a:solidFill>
                  <a:schemeClr val="tx2"/>
                </a:solidFill>
              </a:rPr>
              <a:t>About</a:t>
            </a:r>
            <a:r>
              <a:rPr lang="en-US" sz="1800">
                <a:solidFill>
                  <a:schemeClr val="tx2"/>
                </a:solidFill>
              </a:rPr>
              <a:t>: 24/7 lifeline (866-488-7386); TrevorText – (text “Trevor” to 1-202-304-1200) and TrevorChat (online through the website) are available limited hours Monday - Friday </a:t>
            </a:r>
            <a:endParaRPr lang="en-US" sz="1800" i="1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5B5DE-27F3-4E23-9FF2-4A554501C2DC}"/>
              </a:ext>
            </a:extLst>
          </p:cNvPr>
          <p:cNvSpPr txBox="1"/>
          <p:nvPr/>
        </p:nvSpPr>
        <p:spPr>
          <a:xfrm>
            <a:off x="838200" y="552355"/>
            <a:ext cx="10515600" cy="33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drhall5182@gmail.com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CEEE5E9B-DBE4-1A46-8ECC-3D3289A93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" t="1751" r="5435" b="3721"/>
          <a:stretch/>
        </p:blipFill>
        <p:spPr>
          <a:xfrm>
            <a:off x="398231" y="4060065"/>
            <a:ext cx="1840314" cy="2230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87" y="4063713"/>
            <a:ext cx="2251332" cy="2223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86" y="4170651"/>
            <a:ext cx="2251332" cy="2009313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77B9338-D6C4-5F49-BEDF-A5EC33907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966" y="4423926"/>
            <a:ext cx="2251332" cy="150276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F0F726-9B3D-4C45-8B44-137B155DE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946" y="4620918"/>
            <a:ext cx="2251332" cy="11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CF75C-8451-AA13-A548-BD2F0BA6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chemeClr val="tx2"/>
                </a:solidFill>
                <a:effectLst/>
                <a:latin typeface="arial, sans-serif"/>
              </a:rPr>
              <a:t>In-Person Objectives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B770-B78F-4078-0E63-FC582E864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712" y="1243013"/>
            <a:ext cx="5419488" cy="4792027"/>
          </a:xfrm>
        </p:spPr>
        <p:txBody>
          <a:bodyPr anchor="ctr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Participants will analyze de-identified case studies with peers and discuss strategies for empowering families during school reentry following a mental health crisis</a:t>
            </a:r>
            <a:endParaRPr lang="en-US" sz="24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arial, sans-serif"/>
              </a:rPr>
              <a:t>Participants will be provided with resources for creating personal and professional self-care practices that are sustainable and promote longevity within their careers</a:t>
            </a:r>
            <a:endParaRPr lang="en-US" sz="24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7C167-3BF1-22B3-CF0A-8B3DB16B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Session Structure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8C07-F39A-7B2B-B92E-1A033323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Checking in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Questions from pre-recorded presentation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Break out into small groups of 5-6 and work through a case study using the provided prompts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Debrief as a large group on the case studies</a:t>
            </a:r>
          </a:p>
        </p:txBody>
      </p:sp>
    </p:spTree>
    <p:extLst>
      <p:ext uri="{BB962C8B-B14F-4D97-AF65-F5344CB8AC3E}">
        <p14:creationId xmlns:p14="http://schemas.microsoft.com/office/powerpoint/2010/main" val="193305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2390DF0-419B-F568-916D-EA60E1184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488" r="-9488"/>
          <a:stretch/>
        </p:blipFill>
        <p:spPr>
          <a:xfrm>
            <a:off x="2675386" y="558122"/>
            <a:ext cx="6841228" cy="5741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16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04509663-C8AC-3E45-96E5-36DBE3D8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86" y="-14538"/>
            <a:ext cx="9706428" cy="68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A1B91A-0022-C74F-A37B-FC0401FD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917" y="231820"/>
            <a:ext cx="4698820" cy="66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6D8FF2-3E7D-30FA-DDB7-6396C4E8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7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AB6497-8D7F-3284-CBF9-7AC23CFBD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83" y="841986"/>
            <a:ext cx="5214033" cy="51740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824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774CAE-FABC-31E5-DCA7-50C5C704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questions do you have from the pre-recorded lecture?</a:t>
            </a: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7C9B5729-492C-D3D4-59CA-4450C524E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9341" y="910518"/>
            <a:ext cx="5029200" cy="50292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634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231</Words>
  <Application>Microsoft Macintosh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arial, sans-serif</vt:lpstr>
      <vt:lpstr>Calibri</vt:lpstr>
      <vt:lpstr>Calibri Light</vt:lpstr>
      <vt:lpstr>Office Theme</vt:lpstr>
      <vt:lpstr>PowerPoint Presentation</vt:lpstr>
      <vt:lpstr>In-Person Objectives</vt:lpstr>
      <vt:lpstr>Session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questions do you have from the pre-recorded lecture?</vt:lpstr>
      <vt:lpstr>Case Study Analysis  (Small Groups) </vt:lpstr>
      <vt:lpstr>Debriefing (Large Group)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Bob Office</dc:creator>
  <cp:lastModifiedBy>Dr Bob Office</cp:lastModifiedBy>
  <cp:revision>1</cp:revision>
  <dcterms:created xsi:type="dcterms:W3CDTF">2023-03-08T02:06:05Z</dcterms:created>
  <dcterms:modified xsi:type="dcterms:W3CDTF">2023-03-08T02:25:13Z</dcterms:modified>
</cp:coreProperties>
</file>